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9" r:id="rId1"/>
  </p:sldMasterIdLst>
  <p:notesMasterIdLst>
    <p:notesMasterId r:id="rId36"/>
  </p:notesMasterIdLst>
  <p:sldIdLst>
    <p:sldId id="256" r:id="rId2"/>
    <p:sldId id="257" r:id="rId3"/>
    <p:sldId id="291" r:id="rId4"/>
    <p:sldId id="284" r:id="rId5"/>
    <p:sldId id="292" r:id="rId6"/>
    <p:sldId id="258" r:id="rId7"/>
    <p:sldId id="299" r:id="rId8"/>
    <p:sldId id="293" r:id="rId9"/>
    <p:sldId id="301" r:id="rId10"/>
    <p:sldId id="302" r:id="rId11"/>
    <p:sldId id="303" r:id="rId12"/>
    <p:sldId id="294" r:id="rId13"/>
    <p:sldId id="265" r:id="rId14"/>
    <p:sldId id="309" r:id="rId15"/>
    <p:sldId id="310" r:id="rId16"/>
    <p:sldId id="311" r:id="rId17"/>
    <p:sldId id="312" r:id="rId18"/>
    <p:sldId id="305" r:id="rId19"/>
    <p:sldId id="295" r:id="rId20"/>
    <p:sldId id="267" r:id="rId21"/>
    <p:sldId id="313" r:id="rId22"/>
    <p:sldId id="296" r:id="rId23"/>
    <p:sldId id="314" r:id="rId24"/>
    <p:sldId id="297" r:id="rId25"/>
    <p:sldId id="315" r:id="rId26"/>
    <p:sldId id="316" r:id="rId27"/>
    <p:sldId id="317" r:id="rId28"/>
    <p:sldId id="320" r:id="rId29"/>
    <p:sldId id="318" r:id="rId30"/>
    <p:sldId id="321" r:id="rId31"/>
    <p:sldId id="319" r:id="rId32"/>
    <p:sldId id="298" r:id="rId33"/>
    <p:sldId id="269" r:id="rId34"/>
    <p:sldId id="322" r:id="rId35"/>
  </p:sldIdLst>
  <p:sldSz cx="1219200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首頁" id="{6FB5283D-E148-DE4B-B546-D3A91C7040D4}">
          <p14:sldIdLst>
            <p14:sldId id="256"/>
            <p14:sldId id="257"/>
          </p14:sldIdLst>
        </p14:section>
        <p14:section name="Abstract" id="{1302A80B-9F4B-3A44-A80C-2B39D7AA7827}">
          <p14:sldIdLst>
            <p14:sldId id="291"/>
            <p14:sldId id="284"/>
          </p14:sldIdLst>
        </p14:section>
        <p14:section name="introduction" id="{32ED0A63-6B91-F64E-A9F9-73BCEAF466DE}">
          <p14:sldIdLst>
            <p14:sldId id="292"/>
            <p14:sldId id="258"/>
            <p14:sldId id="299"/>
          </p14:sldIdLst>
        </p14:section>
        <p14:section name="related work" id="{377A4943-5402-924D-9952-736666122F96}">
          <p14:sldIdLst>
            <p14:sldId id="293"/>
            <p14:sldId id="301"/>
            <p14:sldId id="302"/>
            <p14:sldId id="303"/>
          </p14:sldIdLst>
        </p14:section>
        <p14:section name="Proposed system" id="{E6BDF628-F6F2-5643-9DC5-63BF3EEC7FB4}">
          <p14:sldIdLst>
            <p14:sldId id="294"/>
            <p14:sldId id="265"/>
            <p14:sldId id="309"/>
            <p14:sldId id="310"/>
            <p14:sldId id="311"/>
            <p14:sldId id="312"/>
            <p14:sldId id="305"/>
          </p14:sldIdLst>
        </p14:section>
        <p14:section name="Database design" id="{F6C1B9C6-EB0E-4445-8600-CE46D8D4E1A0}">
          <p14:sldIdLst>
            <p14:sldId id="295"/>
            <p14:sldId id="267"/>
            <p14:sldId id="313"/>
          </p14:sldIdLst>
        </p14:section>
        <p14:section name="Test method" id="{933F240B-3E2D-46D2-BF6C-1D49C57000AA}">
          <p14:sldIdLst>
            <p14:sldId id="296"/>
            <p14:sldId id="314"/>
          </p14:sldIdLst>
        </p14:section>
        <p14:section name="Implementation and result&#10;" id="{AAC2D2FC-F0AF-624F-8D46-8B5A4FEF77AD}">
          <p14:sldIdLst>
            <p14:sldId id="297"/>
            <p14:sldId id="315"/>
            <p14:sldId id="316"/>
            <p14:sldId id="317"/>
            <p14:sldId id="320"/>
            <p14:sldId id="318"/>
            <p14:sldId id="321"/>
            <p14:sldId id="319"/>
          </p14:sldIdLst>
        </p14:section>
        <p14:section name="conclustion" id="{F344C25B-8EB6-264B-8B5E-B1579069E55F}">
          <p14:sldIdLst>
            <p14:sldId id="298"/>
            <p14:sldId id="269"/>
            <p14:sldId id="322"/>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464"/>
    <p:restoredTop sz="88118" autoAdjust="0"/>
  </p:normalViewPr>
  <p:slideViewPr>
    <p:cSldViewPr snapToGrid="0">
      <p:cViewPr varScale="1">
        <p:scale>
          <a:sx n="131" d="100"/>
          <a:sy n="131" d="100"/>
        </p:scale>
        <p:origin x="2000" y="176"/>
      </p:cViewPr>
      <p:guideLst/>
    </p:cSldViewPr>
  </p:slideViewPr>
  <p:outlineViewPr>
    <p:cViewPr>
      <p:scale>
        <a:sx n="33" d="100"/>
        <a:sy n="33" d="100"/>
      </p:scale>
      <p:origin x="0" y="-5640"/>
    </p:cViewPr>
  </p:outlineViewPr>
  <p:notesTextViewPr>
    <p:cViewPr>
      <p:scale>
        <a:sx n="125" d="100"/>
        <a:sy n="125"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9D7506E-F522-CE48-B080-5B257CB52E94}" type="datetimeFigureOut">
              <a:rPr kumimoji="1" lang="zh-TW" altLang="en-US" smtClean="0"/>
              <a:t>2023/4/23</a:t>
            </a:fld>
            <a:endParaRPr kumimoji="1" lang="zh-TW" altLang="en-US"/>
          </a:p>
        </p:txBody>
      </p:sp>
      <p:sp>
        <p:nvSpPr>
          <p:cNvPr id="4" name="投影片影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D002C88-FAD9-9C4F-BBD3-851847BA84D5}" type="slidenum">
              <a:rPr kumimoji="1" lang="zh-TW" altLang="en-US" smtClean="0"/>
              <a:t>‹#›</a:t>
            </a:fld>
            <a:endParaRPr kumimoji="1" lang="zh-TW" altLang="en-US"/>
          </a:p>
        </p:txBody>
      </p:sp>
    </p:spTree>
    <p:extLst>
      <p:ext uri="{BB962C8B-B14F-4D97-AF65-F5344CB8AC3E}">
        <p14:creationId xmlns:p14="http://schemas.microsoft.com/office/powerpoint/2010/main" val="29426666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kumimoji="1" lang="zh-TW" altLang="en-US" dirty="0"/>
          </a:p>
        </p:txBody>
      </p:sp>
      <p:sp>
        <p:nvSpPr>
          <p:cNvPr id="4" name="投影片編號版面配置區 3"/>
          <p:cNvSpPr>
            <a:spLocks noGrp="1"/>
          </p:cNvSpPr>
          <p:nvPr>
            <p:ph type="sldNum" sz="quarter" idx="5"/>
          </p:nvPr>
        </p:nvSpPr>
        <p:spPr/>
        <p:txBody>
          <a:bodyPr/>
          <a:lstStyle/>
          <a:p>
            <a:fld id="{4D002C88-FAD9-9C4F-BBD3-851847BA84D5}" type="slidenum">
              <a:rPr kumimoji="1" lang="zh-TW" altLang="en-US" smtClean="0"/>
              <a:t>1</a:t>
            </a:fld>
            <a:endParaRPr kumimoji="1" lang="zh-TW" altLang="en-US"/>
          </a:p>
        </p:txBody>
      </p:sp>
    </p:spTree>
    <p:extLst>
      <p:ext uri="{BB962C8B-B14F-4D97-AF65-F5344CB8AC3E}">
        <p14:creationId xmlns:p14="http://schemas.microsoft.com/office/powerpoint/2010/main" val="413316384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kumimoji="1" lang="zh-TW" altLang="en-US" dirty="0"/>
              <a:t>為了將文字檔導入資料倉庫，首先使用</a:t>
            </a:r>
            <a:r>
              <a:rPr kumimoji="1" lang="en-US" altLang="zh-TW" dirty="0"/>
              <a:t>Text Analytics</a:t>
            </a:r>
            <a:r>
              <a:rPr kumimoji="1" lang="zh-TW" altLang="en-US" dirty="0"/>
              <a:t>工具將文字檔中的結構化資訊提取為逗號分隔值（</a:t>
            </a:r>
            <a:r>
              <a:rPr kumimoji="1" lang="en-US" altLang="zh-TW" dirty="0"/>
              <a:t>CSV</a:t>
            </a:r>
            <a:r>
              <a:rPr kumimoji="1" lang="zh-TW" altLang="en-US" dirty="0"/>
              <a:t>）文件，然後在真實資料被轉換前，使用</a:t>
            </a:r>
            <a:r>
              <a:rPr kumimoji="1" lang="en-US" altLang="zh-TW" dirty="0"/>
              <a:t>Pentaho Data Integration</a:t>
            </a:r>
            <a:r>
              <a:rPr kumimoji="1" lang="zh-TW" altLang="en-US" dirty="0"/>
              <a:t>工具將維度資料轉換且映射並加載到資料倉庫中。</a:t>
            </a:r>
            <a:endParaRPr kumimoji="1" lang="en-US" altLang="zh-TW" dirty="0"/>
          </a:p>
        </p:txBody>
      </p:sp>
      <p:sp>
        <p:nvSpPr>
          <p:cNvPr id="4" name="投影片編號版面配置區 3"/>
          <p:cNvSpPr>
            <a:spLocks noGrp="1"/>
          </p:cNvSpPr>
          <p:nvPr>
            <p:ph type="sldNum" sz="quarter" idx="5"/>
          </p:nvPr>
        </p:nvSpPr>
        <p:spPr/>
        <p:txBody>
          <a:bodyPr/>
          <a:lstStyle/>
          <a:p>
            <a:fld id="{4D002C88-FAD9-9C4F-BBD3-851847BA84D5}" type="slidenum">
              <a:rPr kumimoji="1" lang="zh-TW" altLang="en-US" smtClean="0"/>
              <a:t>15</a:t>
            </a:fld>
            <a:endParaRPr kumimoji="1" lang="zh-TW" altLang="en-US"/>
          </a:p>
        </p:txBody>
      </p:sp>
    </p:spTree>
    <p:extLst>
      <p:ext uri="{BB962C8B-B14F-4D97-AF65-F5344CB8AC3E}">
        <p14:creationId xmlns:p14="http://schemas.microsoft.com/office/powerpoint/2010/main" val="239705611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kumimoji="1" lang="zh-TW" altLang="en-US" dirty="0"/>
              <a:t>對於新資料導入，它將創建包含維度和事實表格。而對於增量資料導入，維度和事實表格將被更新或刷新，如圖</a:t>
            </a:r>
            <a:r>
              <a:rPr kumimoji="1" lang="en-US" altLang="zh-TW" dirty="0"/>
              <a:t>2</a:t>
            </a:r>
            <a:r>
              <a:rPr kumimoji="1" lang="zh-TW" altLang="en-US" dirty="0"/>
              <a:t>的活動圖所示。</a:t>
            </a:r>
            <a:endParaRPr kumimoji="1" lang="en-US" altLang="zh-TW" dirty="0"/>
          </a:p>
        </p:txBody>
      </p:sp>
      <p:sp>
        <p:nvSpPr>
          <p:cNvPr id="4" name="投影片編號版面配置區 3"/>
          <p:cNvSpPr>
            <a:spLocks noGrp="1"/>
          </p:cNvSpPr>
          <p:nvPr>
            <p:ph type="sldNum" sz="quarter" idx="5"/>
          </p:nvPr>
        </p:nvSpPr>
        <p:spPr/>
        <p:txBody>
          <a:bodyPr/>
          <a:lstStyle/>
          <a:p>
            <a:fld id="{4D002C88-FAD9-9C4F-BBD3-851847BA84D5}" type="slidenum">
              <a:rPr kumimoji="1" lang="zh-TW" altLang="en-US" smtClean="0"/>
              <a:t>16</a:t>
            </a:fld>
            <a:endParaRPr kumimoji="1" lang="zh-TW" altLang="en-US"/>
          </a:p>
        </p:txBody>
      </p:sp>
    </p:spTree>
    <p:extLst>
      <p:ext uri="{BB962C8B-B14F-4D97-AF65-F5344CB8AC3E}">
        <p14:creationId xmlns:p14="http://schemas.microsoft.com/office/powerpoint/2010/main" val="3534824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kumimoji="1" lang="zh-TW" altLang="en-US" dirty="0"/>
              <a:t>右圖說明了使用增量提取新文字檔的過程。下面顯示了提取包含新資訊或現有類型資訊的新文字檔的詳細步驟。 輸入文件可以導入文字分析 </a:t>
            </a:r>
            <a:r>
              <a:rPr kumimoji="1" lang="en-US" altLang="zh-TW" dirty="0"/>
              <a:t>web </a:t>
            </a:r>
            <a:r>
              <a:rPr kumimoji="1" lang="zh-TW" altLang="en-US" dirty="0"/>
              <a:t>工具或放在 </a:t>
            </a:r>
            <a:r>
              <a:rPr kumimoji="1" lang="en-US" altLang="zh-TW" dirty="0"/>
              <a:t>HDFS (Hadoop distributed file system) </a:t>
            </a:r>
            <a:r>
              <a:rPr kumimoji="1" lang="zh-TW" altLang="en-US" dirty="0"/>
              <a:t>伺服器中。 用戶會識別要提取的所有資訊。</a:t>
            </a:r>
            <a:endParaRPr kumimoji="1" lang="en-US" altLang="zh-TW" dirty="0"/>
          </a:p>
        </p:txBody>
      </p:sp>
      <p:sp>
        <p:nvSpPr>
          <p:cNvPr id="4" name="投影片編號版面配置區 3"/>
          <p:cNvSpPr>
            <a:spLocks noGrp="1"/>
          </p:cNvSpPr>
          <p:nvPr>
            <p:ph type="sldNum" sz="quarter" idx="5"/>
          </p:nvPr>
        </p:nvSpPr>
        <p:spPr/>
        <p:txBody>
          <a:bodyPr/>
          <a:lstStyle/>
          <a:p>
            <a:fld id="{4D002C88-FAD9-9C4F-BBD3-851847BA84D5}" type="slidenum">
              <a:rPr kumimoji="1" lang="zh-TW" altLang="en-US" smtClean="0"/>
              <a:t>17</a:t>
            </a:fld>
            <a:endParaRPr kumimoji="1" lang="zh-TW" altLang="en-US"/>
          </a:p>
        </p:txBody>
      </p:sp>
    </p:spTree>
    <p:extLst>
      <p:ext uri="{BB962C8B-B14F-4D97-AF65-F5344CB8AC3E}">
        <p14:creationId xmlns:p14="http://schemas.microsoft.com/office/powerpoint/2010/main" val="33710192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kumimoji="1" lang="zh-TW" altLang="en-US" dirty="0"/>
              <a:t>亞馬遜客戶評論資料集將用於此實驗。此公共資料集可用於學術研究，尤其是將數百萬客戶評論作為本研究中文字分析的非結構化文字資料是非常豐富的來源。</a:t>
            </a:r>
          </a:p>
        </p:txBody>
      </p:sp>
      <p:sp>
        <p:nvSpPr>
          <p:cNvPr id="4" name="投影片編號版面配置區 3"/>
          <p:cNvSpPr>
            <a:spLocks noGrp="1"/>
          </p:cNvSpPr>
          <p:nvPr>
            <p:ph type="sldNum" sz="quarter" idx="5"/>
          </p:nvPr>
        </p:nvSpPr>
        <p:spPr/>
        <p:txBody>
          <a:bodyPr/>
          <a:lstStyle/>
          <a:p>
            <a:fld id="{4D002C88-FAD9-9C4F-BBD3-851847BA84D5}" type="slidenum">
              <a:rPr kumimoji="1" lang="zh-TW" altLang="en-US" smtClean="0"/>
              <a:t>18</a:t>
            </a:fld>
            <a:endParaRPr kumimoji="1" lang="zh-TW" altLang="en-US"/>
          </a:p>
        </p:txBody>
      </p:sp>
    </p:spTree>
    <p:extLst>
      <p:ext uri="{BB962C8B-B14F-4D97-AF65-F5344CB8AC3E}">
        <p14:creationId xmlns:p14="http://schemas.microsoft.com/office/powerpoint/2010/main" val="21081688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資料採用多維星型模式設計，如右圖所示，以支援多維分析報告。 事實資料是從文字分析提取器結果中檢索的，維度資料是從選定的 </a:t>
            </a:r>
            <a:r>
              <a:rPr lang="en-US" altLang="zh-TW" dirty="0"/>
              <a:t>Amazon </a:t>
            </a:r>
            <a:r>
              <a:rPr lang="zh-TW" altLang="en-US" dirty="0"/>
              <a:t>資料集中提取的。</a:t>
            </a:r>
          </a:p>
        </p:txBody>
      </p:sp>
      <p:sp>
        <p:nvSpPr>
          <p:cNvPr id="4" name="投影片編號版面配置區 3"/>
          <p:cNvSpPr>
            <a:spLocks noGrp="1"/>
          </p:cNvSpPr>
          <p:nvPr>
            <p:ph type="sldNum" sz="quarter" idx="5"/>
          </p:nvPr>
        </p:nvSpPr>
        <p:spPr/>
        <p:txBody>
          <a:bodyPr/>
          <a:lstStyle/>
          <a:p>
            <a:fld id="{4D002C88-FAD9-9C4F-BBD3-851847BA84D5}" type="slidenum">
              <a:rPr kumimoji="1" lang="zh-TW" altLang="en-US" smtClean="0"/>
              <a:t>20</a:t>
            </a:fld>
            <a:endParaRPr kumimoji="1" lang="zh-TW" altLang="en-US"/>
          </a:p>
        </p:txBody>
      </p:sp>
    </p:spTree>
    <p:extLst>
      <p:ext uri="{BB962C8B-B14F-4D97-AF65-F5344CB8AC3E}">
        <p14:creationId xmlns:p14="http://schemas.microsoft.com/office/powerpoint/2010/main" val="274978757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評論日期與評論資料一起提取，然後在單獨的時間維度中建模，並在轉換步驟中生成額外的字段，以幫助從不同角度分析具有該時間維度的評論資料。</a:t>
            </a:r>
          </a:p>
        </p:txBody>
      </p:sp>
      <p:sp>
        <p:nvSpPr>
          <p:cNvPr id="4" name="投影片編號版面配置區 3"/>
          <p:cNvSpPr>
            <a:spLocks noGrp="1"/>
          </p:cNvSpPr>
          <p:nvPr>
            <p:ph type="sldNum" sz="quarter" idx="5"/>
          </p:nvPr>
        </p:nvSpPr>
        <p:spPr/>
        <p:txBody>
          <a:bodyPr/>
          <a:lstStyle/>
          <a:p>
            <a:fld id="{4D002C88-FAD9-9C4F-BBD3-851847BA84D5}" type="slidenum">
              <a:rPr kumimoji="1" lang="zh-TW" altLang="en-US" smtClean="0"/>
              <a:t>21</a:t>
            </a:fld>
            <a:endParaRPr kumimoji="1" lang="zh-TW" altLang="en-US"/>
          </a:p>
        </p:txBody>
      </p:sp>
    </p:spTree>
    <p:extLst>
      <p:ext uri="{BB962C8B-B14F-4D97-AF65-F5344CB8AC3E}">
        <p14:creationId xmlns:p14="http://schemas.microsoft.com/office/powerpoint/2010/main" val="18700918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kumimoji="1" lang="zh-TW" altLang="en-US" dirty="0"/>
              <a:t>本文透過使用驗收標準驗證每個階段的輸出，而測試將與實作一起手動進行：</a:t>
            </a:r>
            <a:endParaRPr kumimoji="1" lang="en-US" altLang="zh-TW" dirty="0"/>
          </a:p>
          <a:p>
            <a:endParaRPr kumimoji="1" lang="en-US" altLang="zh-TW" dirty="0"/>
          </a:p>
          <a:p>
            <a:r>
              <a:rPr kumimoji="1" lang="zh-TW" altLang="en-US" dirty="0"/>
              <a:t>資料提取：樣本資料集文件將被文字分析工具馴服。</a:t>
            </a:r>
            <a:endParaRPr kumimoji="1" lang="en-US" altLang="zh-TW" dirty="0"/>
          </a:p>
          <a:p>
            <a:endParaRPr kumimoji="1" lang="en-US" altLang="zh-TW" dirty="0"/>
          </a:p>
          <a:p>
            <a:r>
              <a:rPr kumimoji="1" lang="en-US" altLang="zh-TW" dirty="0"/>
              <a:t>ETL </a:t>
            </a:r>
            <a:r>
              <a:rPr kumimoji="1" lang="zh-TW" altLang="en-US" dirty="0"/>
              <a:t>程序：將提取的文字作為 </a:t>
            </a:r>
            <a:r>
              <a:rPr kumimoji="1" lang="en-US" altLang="zh-TW" dirty="0"/>
              <a:t>CSV </a:t>
            </a:r>
            <a:r>
              <a:rPr kumimoji="1" lang="zh-TW" altLang="en-US" dirty="0"/>
              <a:t>文件進行轉換、清洗並加載到資料倉庫中。</a:t>
            </a:r>
            <a:endParaRPr kumimoji="1" lang="en-US" altLang="zh-TW" dirty="0"/>
          </a:p>
          <a:p>
            <a:endParaRPr kumimoji="1" lang="en-US" altLang="zh-TW" dirty="0"/>
          </a:p>
          <a:p>
            <a:r>
              <a:rPr kumimoji="1" lang="zh-TW" altLang="en-US" dirty="0"/>
              <a:t>分析報告：可以從資料倉庫創建 </a:t>
            </a:r>
            <a:r>
              <a:rPr kumimoji="1" lang="en-US" altLang="zh-TW" dirty="0"/>
              <a:t>OLAP </a:t>
            </a:r>
            <a:r>
              <a:rPr kumimoji="1" lang="zh-TW" altLang="en-US" dirty="0"/>
              <a:t>多維資料集</a:t>
            </a:r>
          </a:p>
        </p:txBody>
      </p:sp>
      <p:sp>
        <p:nvSpPr>
          <p:cNvPr id="4" name="投影片編號版面配置區 3"/>
          <p:cNvSpPr>
            <a:spLocks noGrp="1"/>
          </p:cNvSpPr>
          <p:nvPr>
            <p:ph type="sldNum" sz="quarter" idx="5"/>
          </p:nvPr>
        </p:nvSpPr>
        <p:spPr/>
        <p:txBody>
          <a:bodyPr/>
          <a:lstStyle/>
          <a:p>
            <a:fld id="{4D002C88-FAD9-9C4F-BBD3-851847BA84D5}" type="slidenum">
              <a:rPr kumimoji="1" lang="zh-TW" altLang="en-US" smtClean="0"/>
              <a:t>23</a:t>
            </a:fld>
            <a:endParaRPr kumimoji="1" lang="zh-TW" altLang="en-US"/>
          </a:p>
        </p:txBody>
      </p:sp>
    </p:spTree>
    <p:extLst>
      <p:ext uri="{BB962C8B-B14F-4D97-AF65-F5344CB8AC3E}">
        <p14:creationId xmlns:p14="http://schemas.microsoft.com/office/powerpoint/2010/main" val="120038231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kumimoji="1" lang="zh-TW" altLang="en-US" dirty="0"/>
              <a:t>極性列</a:t>
            </a:r>
            <a:r>
              <a:rPr kumimoji="1" lang="en-US" altLang="zh-TW" dirty="0"/>
              <a:t> (polarity) </a:t>
            </a:r>
            <a:r>
              <a:rPr kumimoji="1" lang="zh-TW" altLang="en-US" dirty="0"/>
              <a:t>中的值（正面或負面）是產品評論的情緒，將在資料倉庫中用於分析報告。 結果中的其他字段（例如文字、模式名稱、線索和目標）是解釋提取器規則以及它們如何運行以確定極性結果的額外信息。 在導出的結果中可以省略它們。</a:t>
            </a:r>
            <a:endParaRPr kumimoji="1" lang="en-US" altLang="zh-TW" dirty="0"/>
          </a:p>
          <a:p>
            <a:endParaRPr kumimoji="1" lang="en-US" altLang="zh-TW" dirty="0"/>
          </a:p>
          <a:p>
            <a:r>
              <a:rPr kumimoji="1" lang="zh-TW" altLang="en-US" dirty="0"/>
              <a:t>對於一些尚不准確的結果，提取器通過更新詞典進行重做，以實現更好的情感分析。</a:t>
            </a:r>
            <a:br>
              <a:rPr kumimoji="1" lang="en-US" altLang="zh-TW" dirty="0"/>
            </a:br>
            <a:br>
              <a:rPr kumimoji="1" lang="en-US" altLang="zh-TW" dirty="0"/>
            </a:br>
            <a:r>
              <a:rPr kumimoji="1" lang="zh-TW" altLang="en-US" dirty="0"/>
              <a:t>最終的提取器在 </a:t>
            </a:r>
            <a:r>
              <a:rPr kumimoji="1" lang="en-US" altLang="zh-TW" dirty="0"/>
              <a:t>Hadoop </a:t>
            </a:r>
            <a:r>
              <a:rPr kumimoji="1" lang="zh-TW" altLang="en-US" dirty="0"/>
              <a:t>集群上針對儲存在 </a:t>
            </a:r>
            <a:r>
              <a:rPr kumimoji="1" lang="en-US" altLang="zh-TW" dirty="0"/>
              <a:t>HDFS </a:t>
            </a:r>
            <a:r>
              <a:rPr kumimoji="1" lang="zh-TW" altLang="en-US" dirty="0"/>
              <a:t>伺服器器中的完整 </a:t>
            </a:r>
            <a:r>
              <a:rPr kumimoji="1" lang="en-US" altLang="zh-TW" dirty="0"/>
              <a:t>Amazon </a:t>
            </a:r>
            <a:r>
              <a:rPr kumimoji="1" lang="zh-TW" altLang="en-US" dirty="0"/>
              <a:t>資料集進行保存和執行，可以直接在文字分析 </a:t>
            </a:r>
            <a:r>
              <a:rPr kumimoji="1" lang="en-US" altLang="zh-TW" dirty="0"/>
              <a:t>Web </a:t>
            </a:r>
            <a:r>
              <a:rPr kumimoji="1" lang="zh-TW" altLang="en-US" dirty="0"/>
              <a:t>工具中調用。 然後從 </a:t>
            </a:r>
            <a:r>
              <a:rPr kumimoji="1" lang="en-US" altLang="zh-TW" dirty="0"/>
              <a:t>HDFS </a:t>
            </a:r>
            <a:r>
              <a:rPr kumimoji="1" lang="zh-TW" altLang="en-US" dirty="0"/>
              <a:t>伺服器檢索結果文件作為 </a:t>
            </a:r>
            <a:r>
              <a:rPr kumimoji="1" lang="en-US" altLang="zh-TW" dirty="0"/>
              <a:t>ETL </a:t>
            </a:r>
            <a:r>
              <a:rPr kumimoji="1" lang="zh-TW" altLang="en-US" dirty="0"/>
              <a:t>過程的輸入加載到資料倉庫中。</a:t>
            </a:r>
          </a:p>
        </p:txBody>
      </p:sp>
      <p:sp>
        <p:nvSpPr>
          <p:cNvPr id="4" name="投影片編號版面配置區 3"/>
          <p:cNvSpPr>
            <a:spLocks noGrp="1"/>
          </p:cNvSpPr>
          <p:nvPr>
            <p:ph type="sldNum" sz="quarter" idx="5"/>
          </p:nvPr>
        </p:nvSpPr>
        <p:spPr/>
        <p:txBody>
          <a:bodyPr/>
          <a:lstStyle/>
          <a:p>
            <a:fld id="{4D002C88-FAD9-9C4F-BBD3-851847BA84D5}" type="slidenum">
              <a:rPr kumimoji="1" lang="zh-TW" altLang="en-US" smtClean="0"/>
              <a:t>25</a:t>
            </a:fld>
            <a:endParaRPr kumimoji="1" lang="zh-TW" altLang="en-US"/>
          </a:p>
        </p:txBody>
      </p:sp>
    </p:spTree>
    <p:extLst>
      <p:ext uri="{BB962C8B-B14F-4D97-AF65-F5344CB8AC3E}">
        <p14:creationId xmlns:p14="http://schemas.microsoft.com/office/powerpoint/2010/main" val="28897480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kumimoji="1" lang="en-US" altLang="zh-TW" dirty="0"/>
              <a:t>Review </a:t>
            </a:r>
            <a:r>
              <a:rPr kumimoji="1" lang="zh-TW" altLang="en-US" dirty="0"/>
              <a:t>事實資料的轉換與維度的轉換非常相似，除了事實資料需要與其在前面的步驟中已經轉換並加載到資料庫中的維度相關聯。 還可以創建一些事實計算字段。</a:t>
            </a:r>
            <a:endParaRPr kumimoji="1" lang="en-US" altLang="zh-TW" dirty="0"/>
          </a:p>
          <a:p>
            <a:endParaRPr kumimoji="1" lang="en-US" altLang="zh-TW" dirty="0"/>
          </a:p>
          <a:p>
            <a:r>
              <a:rPr kumimoji="1" lang="zh-TW" altLang="en-US" dirty="0"/>
              <a:t>此轉換從加載評論資料集的 </a:t>
            </a:r>
            <a:r>
              <a:rPr kumimoji="1" lang="en-US" altLang="zh-TW" dirty="0"/>
              <a:t>CSV </a:t>
            </a:r>
            <a:r>
              <a:rPr kumimoji="1" lang="zh-TW" altLang="en-US" dirty="0"/>
              <a:t>文件開始，其中包括之前由文字分析提取的評論情緒資訊。 然後需要相應地定義或調整所有加載字段的資料類型、格式、長度等屬性，以配對資料集和設計的資料庫。</a:t>
            </a:r>
          </a:p>
        </p:txBody>
      </p:sp>
      <p:sp>
        <p:nvSpPr>
          <p:cNvPr id="4" name="投影片編號版面配置區 3"/>
          <p:cNvSpPr>
            <a:spLocks noGrp="1"/>
          </p:cNvSpPr>
          <p:nvPr>
            <p:ph type="sldNum" sz="quarter" idx="5"/>
          </p:nvPr>
        </p:nvSpPr>
        <p:spPr/>
        <p:txBody>
          <a:bodyPr/>
          <a:lstStyle/>
          <a:p>
            <a:fld id="{4D002C88-FAD9-9C4F-BBD3-851847BA84D5}" type="slidenum">
              <a:rPr kumimoji="1" lang="zh-TW" altLang="en-US" smtClean="0"/>
              <a:t>26</a:t>
            </a:fld>
            <a:endParaRPr kumimoji="1" lang="zh-TW" altLang="en-US"/>
          </a:p>
        </p:txBody>
      </p:sp>
    </p:spTree>
    <p:extLst>
      <p:ext uri="{BB962C8B-B14F-4D97-AF65-F5344CB8AC3E}">
        <p14:creationId xmlns:p14="http://schemas.microsoft.com/office/powerpoint/2010/main" val="36596535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kumimoji="1" lang="zh-TW" altLang="en-US" dirty="0"/>
              <a:t>為了將事實資料與其在資料庫中的維度進行映射，將會尋找每個相關維度，例如產品、客戶、市場和評論日期，並映射它們的鍵。</a:t>
            </a:r>
          </a:p>
          <a:p>
            <a:endParaRPr kumimoji="1" lang="zh-TW" altLang="en-US" dirty="0"/>
          </a:p>
          <a:p>
            <a:r>
              <a:rPr kumimoji="1" lang="zh-TW" altLang="en-US" dirty="0"/>
              <a:t>最後一步，在資料庫中，在執行生成的 </a:t>
            </a:r>
            <a:r>
              <a:rPr kumimoji="1" lang="en-US" altLang="zh-TW" dirty="0"/>
              <a:t>SQL </a:t>
            </a:r>
            <a:r>
              <a:rPr kumimoji="1" lang="zh-TW" altLang="en-US" dirty="0"/>
              <a:t>腳本創建事實表之前，為事實表選擇處理流程中的合適字段。</a:t>
            </a:r>
          </a:p>
          <a:p>
            <a:endParaRPr kumimoji="1" lang="zh-TW" altLang="en-US" dirty="0"/>
          </a:p>
          <a:p>
            <a:r>
              <a:rPr kumimoji="1" lang="zh-TW" altLang="en-US" dirty="0"/>
              <a:t>然後，轉換準備好針對各種產品類別和市場的不同評論資料集運行，以將它們加載到資料庫中。</a:t>
            </a:r>
          </a:p>
        </p:txBody>
      </p:sp>
      <p:sp>
        <p:nvSpPr>
          <p:cNvPr id="4" name="投影片編號版面配置區 3"/>
          <p:cNvSpPr>
            <a:spLocks noGrp="1"/>
          </p:cNvSpPr>
          <p:nvPr>
            <p:ph type="sldNum" sz="quarter" idx="5"/>
          </p:nvPr>
        </p:nvSpPr>
        <p:spPr/>
        <p:txBody>
          <a:bodyPr/>
          <a:lstStyle/>
          <a:p>
            <a:fld id="{4D002C88-FAD9-9C4F-BBD3-851847BA84D5}" type="slidenum">
              <a:rPr kumimoji="1" lang="zh-TW" altLang="en-US" smtClean="0"/>
              <a:t>27</a:t>
            </a:fld>
            <a:endParaRPr kumimoji="1" lang="zh-TW" altLang="en-US"/>
          </a:p>
        </p:txBody>
      </p:sp>
    </p:spTree>
    <p:extLst>
      <p:ext uri="{BB962C8B-B14F-4D97-AF65-F5344CB8AC3E}">
        <p14:creationId xmlns:p14="http://schemas.microsoft.com/office/powerpoint/2010/main" val="24292523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kumimoji="1" lang="zh-TW" altLang="en-US" sz="1200" dirty="0"/>
              <a:t>資料倉庫和大數據目前已經成為有效幫助組織資料的趨勢。 而商業的資料源於各種不同形式的來源，從傳統的結構化資料到非結構化資料，它是產生對商業可持續發展性至關重要之有用資訊的輸入。</a:t>
            </a:r>
            <a:br>
              <a:rPr kumimoji="1" lang="en-US" altLang="zh-TW" sz="1200" dirty="0"/>
            </a:br>
            <a:br>
              <a:rPr kumimoji="1" lang="en-US" altLang="zh-TW" sz="1200" dirty="0"/>
            </a:br>
            <a:r>
              <a:rPr kumimoji="1" lang="zh-TW" altLang="en-US" sz="1200" dirty="0"/>
              <a:t>本文利用了 </a:t>
            </a:r>
            <a:r>
              <a:rPr kumimoji="1" lang="en-US" altLang="zh-TW" sz="1200" dirty="0"/>
              <a:t>IBM </a:t>
            </a:r>
            <a:r>
              <a:rPr kumimoji="1" lang="en-US" altLang="zh-TW" sz="1200" dirty="0" err="1"/>
              <a:t>BigInsights</a:t>
            </a:r>
            <a:r>
              <a:rPr kumimoji="1" lang="en-US" altLang="zh-TW" sz="1200" dirty="0"/>
              <a:t> </a:t>
            </a:r>
            <a:r>
              <a:rPr kumimoji="1" lang="zh-TW" altLang="en-US" sz="1200" dirty="0"/>
              <a:t>文字分析、</a:t>
            </a:r>
            <a:r>
              <a:rPr kumimoji="1" lang="en-US" altLang="zh-TW" sz="1200" dirty="0"/>
              <a:t>PostgreSQL </a:t>
            </a:r>
            <a:r>
              <a:rPr kumimoji="1" lang="zh-TW" altLang="en-US" sz="1200" dirty="0"/>
              <a:t>和 </a:t>
            </a:r>
            <a:r>
              <a:rPr kumimoji="1" lang="en-US" altLang="zh-TW" sz="1200" dirty="0"/>
              <a:t>Pentaho </a:t>
            </a:r>
            <a:r>
              <a:rPr kumimoji="1" lang="zh-TW" altLang="en-US" sz="1200" dirty="0"/>
              <a:t>工具，實作了一個非結構化資料倉庫，並與來自亞馬遜評論資料集的非結構化文字協同工作的效果很好，而新提出的方法為建構非結構化資料倉庫創造了一個實用的解決方案 </a:t>
            </a:r>
            <a:r>
              <a:rPr kumimoji="1" lang="en-US" altLang="zh-TW" sz="1200" dirty="0"/>
              <a:t>.</a:t>
            </a:r>
            <a:endParaRPr kumimoji="1" lang="zh-TW" altLang="en-US" sz="1200" dirty="0"/>
          </a:p>
        </p:txBody>
      </p:sp>
      <p:sp>
        <p:nvSpPr>
          <p:cNvPr id="4" name="投影片編號版面配置區 3"/>
          <p:cNvSpPr>
            <a:spLocks noGrp="1"/>
          </p:cNvSpPr>
          <p:nvPr>
            <p:ph type="sldNum" sz="quarter" idx="5"/>
          </p:nvPr>
        </p:nvSpPr>
        <p:spPr/>
        <p:txBody>
          <a:bodyPr/>
          <a:lstStyle/>
          <a:p>
            <a:fld id="{4D002C88-FAD9-9C4F-BBD3-851847BA84D5}" type="slidenum">
              <a:rPr kumimoji="1" lang="zh-TW" altLang="en-US" smtClean="0"/>
              <a:t>4</a:t>
            </a:fld>
            <a:endParaRPr kumimoji="1" lang="zh-TW" altLang="en-US"/>
          </a:p>
        </p:txBody>
      </p:sp>
    </p:spTree>
    <p:extLst>
      <p:ext uri="{BB962C8B-B14F-4D97-AF65-F5344CB8AC3E}">
        <p14:creationId xmlns:p14="http://schemas.microsoft.com/office/powerpoint/2010/main" val="35697424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kumimoji="1" lang="zh-TW" altLang="en-US" dirty="0"/>
              <a:t>一些亞馬遜資料集在加載到資料倉庫時幾乎沒有錯誤，例如市場中的無效值、產品標題或評論日期，以及一些列 缺少行。</a:t>
            </a:r>
          </a:p>
          <a:p>
            <a:endParaRPr kumimoji="1" lang="zh-TW" altLang="en-US" dirty="0"/>
          </a:p>
          <a:p>
            <a:r>
              <a:rPr kumimoji="1" lang="zh-TW" altLang="en-US" dirty="0"/>
              <a:t>在這些情況下，轉換會拋出錯誤，這些錯誤可以通過更正或清理錯誤資料或更新轉換（如更改映射字段或固定資料長度）來修復。</a:t>
            </a:r>
          </a:p>
          <a:p>
            <a:endParaRPr kumimoji="1" lang="zh-TW" altLang="en-US" dirty="0"/>
          </a:p>
          <a:p>
            <a:r>
              <a:rPr kumimoji="1" lang="en-US" altLang="zh-TW" dirty="0"/>
              <a:t>Pentaho </a:t>
            </a:r>
            <a:r>
              <a:rPr kumimoji="1" lang="zh-TW" altLang="en-US" dirty="0"/>
              <a:t>工具支援重新生成 </a:t>
            </a:r>
            <a:r>
              <a:rPr kumimoji="1" lang="en-US" altLang="zh-TW" dirty="0"/>
              <a:t>SQL </a:t>
            </a:r>
            <a:r>
              <a:rPr kumimoji="1" lang="zh-TW" altLang="en-US" dirty="0"/>
              <a:t>更新腳本作為任何資料庫更改的修補程序。</a:t>
            </a:r>
          </a:p>
        </p:txBody>
      </p:sp>
      <p:sp>
        <p:nvSpPr>
          <p:cNvPr id="4" name="投影片編號版面配置區 3"/>
          <p:cNvSpPr>
            <a:spLocks noGrp="1"/>
          </p:cNvSpPr>
          <p:nvPr>
            <p:ph type="sldNum" sz="quarter" idx="5"/>
          </p:nvPr>
        </p:nvSpPr>
        <p:spPr/>
        <p:txBody>
          <a:bodyPr/>
          <a:lstStyle/>
          <a:p>
            <a:fld id="{4D002C88-FAD9-9C4F-BBD3-851847BA84D5}" type="slidenum">
              <a:rPr kumimoji="1" lang="zh-TW" altLang="en-US" smtClean="0"/>
              <a:t>28</a:t>
            </a:fld>
            <a:endParaRPr kumimoji="1" lang="zh-TW" altLang="en-US"/>
          </a:p>
        </p:txBody>
      </p:sp>
    </p:spTree>
    <p:extLst>
      <p:ext uri="{BB962C8B-B14F-4D97-AF65-F5344CB8AC3E}">
        <p14:creationId xmlns:p14="http://schemas.microsoft.com/office/powerpoint/2010/main" val="289739580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kumimoji="1" lang="zh-TW" altLang="en-US" dirty="0"/>
              <a:t>例如，文字分析提取的產品評論情緒從不同的維度和角度進行分析，有助於管理團隊了解和改進他們的業務。 如右圖所示，</a:t>
            </a:r>
            <a:r>
              <a:rPr kumimoji="1" lang="en-US" altLang="zh-TW" dirty="0"/>
              <a:t>Pentaho Schema Workbench </a:t>
            </a:r>
            <a:r>
              <a:rPr kumimoji="1" lang="zh-TW" altLang="en-US" dirty="0"/>
              <a:t>工具用於設計 </a:t>
            </a:r>
            <a:r>
              <a:rPr kumimoji="1" lang="en-US" altLang="zh-TW" dirty="0"/>
              <a:t>OLAP </a:t>
            </a:r>
            <a:r>
              <a:rPr kumimoji="1" lang="zh-TW" altLang="en-US" dirty="0"/>
              <a:t>模式，其事實和維度類似於資料倉庫中的模式。</a:t>
            </a:r>
          </a:p>
        </p:txBody>
      </p:sp>
      <p:sp>
        <p:nvSpPr>
          <p:cNvPr id="4" name="投影片編號版面配置區 3"/>
          <p:cNvSpPr>
            <a:spLocks noGrp="1"/>
          </p:cNvSpPr>
          <p:nvPr>
            <p:ph type="sldNum" sz="quarter" idx="5"/>
          </p:nvPr>
        </p:nvSpPr>
        <p:spPr/>
        <p:txBody>
          <a:bodyPr/>
          <a:lstStyle/>
          <a:p>
            <a:fld id="{4D002C88-FAD9-9C4F-BBD3-851847BA84D5}" type="slidenum">
              <a:rPr kumimoji="1" lang="zh-TW" altLang="en-US" smtClean="0"/>
              <a:t>29</a:t>
            </a:fld>
            <a:endParaRPr kumimoji="1" lang="zh-TW" altLang="en-US"/>
          </a:p>
        </p:txBody>
      </p:sp>
    </p:spTree>
    <p:extLst>
      <p:ext uri="{BB962C8B-B14F-4D97-AF65-F5344CB8AC3E}">
        <p14:creationId xmlns:p14="http://schemas.microsoft.com/office/powerpoint/2010/main" val="100738948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kumimoji="1" lang="en-US" altLang="zh-TW" dirty="0"/>
              <a:t>OLAP </a:t>
            </a:r>
            <a:r>
              <a:rPr kumimoji="1" lang="zh-TW" altLang="en-US" dirty="0"/>
              <a:t> </a:t>
            </a:r>
            <a:r>
              <a:rPr kumimoji="1" lang="en-US" altLang="zh-TW" dirty="0"/>
              <a:t>schema</a:t>
            </a:r>
            <a:r>
              <a:rPr kumimoji="1" lang="zh-TW" altLang="en-US" dirty="0"/>
              <a:t>是一個多級層次結構，其中事實包含其維度。 評論事實表設計有 </a:t>
            </a:r>
            <a:r>
              <a:rPr kumimoji="1" lang="en-US" altLang="zh-TW" dirty="0"/>
              <a:t>2 </a:t>
            </a:r>
            <a:r>
              <a:rPr kumimoji="1" lang="zh-TW" altLang="en-US" dirty="0"/>
              <a:t>個衡量正面和負面情緒的措施，這些措施將彙整在報告中。 </a:t>
            </a:r>
            <a:r>
              <a:rPr kumimoji="1" lang="en-US" altLang="zh-TW" dirty="0"/>
              <a:t>schema </a:t>
            </a:r>
            <a:r>
              <a:rPr kumimoji="1" lang="zh-TW" altLang="en-US" dirty="0"/>
              <a:t>定義了可以出現在 </a:t>
            </a:r>
            <a:r>
              <a:rPr kumimoji="1" lang="en-US" altLang="zh-TW" dirty="0"/>
              <a:t>OLAP </a:t>
            </a:r>
            <a:r>
              <a:rPr kumimoji="1" lang="zh-TW" altLang="en-US" dirty="0"/>
              <a:t>多維資料集中的字段。</a:t>
            </a:r>
          </a:p>
          <a:p>
            <a:endParaRPr kumimoji="1" lang="zh-TW" altLang="en-US" dirty="0"/>
          </a:p>
          <a:p>
            <a:r>
              <a:rPr kumimoji="1" lang="zh-TW" altLang="en-US" dirty="0"/>
              <a:t>審核日期維度需要正確標記為時間維度。而在 </a:t>
            </a:r>
            <a:r>
              <a:rPr kumimoji="1" lang="en-US" altLang="zh-TW" dirty="0"/>
              <a:t>schema </a:t>
            </a:r>
            <a:r>
              <a:rPr kumimoji="1" lang="zh-TW" altLang="en-US" dirty="0"/>
              <a:t>完成後，會發佈到 </a:t>
            </a:r>
            <a:r>
              <a:rPr kumimoji="1" lang="en-US" altLang="zh-TW" dirty="0"/>
              <a:t>Pentaho Business Analytics </a:t>
            </a:r>
            <a:r>
              <a:rPr kumimoji="1" lang="zh-TW" altLang="en-US" dirty="0"/>
              <a:t>伺服器，作為製作分析報告的資料源。</a:t>
            </a:r>
          </a:p>
          <a:p>
            <a:endParaRPr kumimoji="1" lang="zh-TW" altLang="en-US" dirty="0"/>
          </a:p>
          <a:p>
            <a:r>
              <a:rPr kumimoji="1" lang="en-US" altLang="zh-TW" dirty="0" err="1"/>
              <a:t>Saiku</a:t>
            </a:r>
            <a:r>
              <a:rPr kumimoji="1" lang="en-US" altLang="zh-TW" dirty="0"/>
              <a:t> Analytics </a:t>
            </a:r>
            <a:r>
              <a:rPr kumimoji="1" lang="zh-TW" altLang="en-US" dirty="0"/>
              <a:t>工具是 </a:t>
            </a:r>
            <a:r>
              <a:rPr kumimoji="1" lang="en-US" altLang="zh-TW" dirty="0"/>
              <a:t>Pentaho Business Analytics </a:t>
            </a:r>
            <a:r>
              <a:rPr kumimoji="1" lang="zh-TW" altLang="en-US" dirty="0"/>
              <a:t>中的一個流行插件，在本實驗中用於處理 </a:t>
            </a:r>
            <a:r>
              <a:rPr kumimoji="1" lang="en-US" altLang="zh-TW" dirty="0"/>
              <a:t>OLAP </a:t>
            </a:r>
            <a:r>
              <a:rPr kumimoji="1" lang="zh-TW" altLang="en-US" dirty="0"/>
              <a:t>報告。 它可以幫助創建儀表板和 </a:t>
            </a:r>
            <a:r>
              <a:rPr kumimoji="1" lang="en-US" altLang="zh-TW" dirty="0"/>
              <a:t>MDX (multidimensional expression) </a:t>
            </a:r>
            <a:r>
              <a:rPr kumimoji="1" lang="zh-TW" altLang="en-US" dirty="0"/>
              <a:t>查詢以在表格或圖表中顯示 </a:t>
            </a:r>
            <a:r>
              <a:rPr kumimoji="1" lang="en-US" altLang="zh-TW" dirty="0"/>
              <a:t>OLAP </a:t>
            </a:r>
            <a:r>
              <a:rPr kumimoji="1" lang="zh-TW" altLang="en-US" dirty="0"/>
              <a:t>多維資料集。</a:t>
            </a:r>
            <a:br>
              <a:rPr kumimoji="1" lang="en-US" altLang="zh-TW" dirty="0"/>
            </a:br>
            <a:br>
              <a:rPr kumimoji="1" lang="en-US" altLang="zh-TW" dirty="0"/>
            </a:br>
            <a:endParaRPr kumimoji="1" lang="zh-TW" altLang="en-US" dirty="0"/>
          </a:p>
        </p:txBody>
      </p:sp>
      <p:sp>
        <p:nvSpPr>
          <p:cNvPr id="4" name="投影片編號版面配置區 3"/>
          <p:cNvSpPr>
            <a:spLocks noGrp="1"/>
          </p:cNvSpPr>
          <p:nvPr>
            <p:ph type="sldNum" sz="quarter" idx="5"/>
          </p:nvPr>
        </p:nvSpPr>
        <p:spPr/>
        <p:txBody>
          <a:bodyPr/>
          <a:lstStyle/>
          <a:p>
            <a:fld id="{4D002C88-FAD9-9C4F-BBD3-851847BA84D5}" type="slidenum">
              <a:rPr kumimoji="1" lang="zh-TW" altLang="en-US" smtClean="0"/>
              <a:t>30</a:t>
            </a:fld>
            <a:endParaRPr kumimoji="1" lang="zh-TW" altLang="en-US"/>
          </a:p>
        </p:txBody>
      </p:sp>
    </p:spTree>
    <p:extLst>
      <p:ext uri="{BB962C8B-B14F-4D97-AF65-F5344CB8AC3E}">
        <p14:creationId xmlns:p14="http://schemas.microsoft.com/office/powerpoint/2010/main" val="222422648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kumimoji="1" lang="zh-TW" altLang="en-US" dirty="0"/>
              <a:t>使用 </a:t>
            </a:r>
            <a:r>
              <a:rPr kumimoji="1" lang="en-US" altLang="zh-TW" dirty="0" err="1"/>
              <a:t>Saiko</a:t>
            </a:r>
            <a:r>
              <a:rPr kumimoji="1" lang="en-US" altLang="zh-TW" dirty="0"/>
              <a:t> </a:t>
            </a:r>
            <a:r>
              <a:rPr kumimoji="1" lang="zh-TW" altLang="en-US" dirty="0"/>
              <a:t>分析工具可以創建 </a:t>
            </a:r>
            <a:r>
              <a:rPr kumimoji="1" lang="en-US" altLang="zh-TW" dirty="0"/>
              <a:t>IBM </a:t>
            </a:r>
            <a:r>
              <a:rPr kumimoji="1" lang="zh-TW" altLang="en-US" dirty="0"/>
              <a:t>儀表板和 </a:t>
            </a:r>
            <a:r>
              <a:rPr kumimoji="1" lang="en-US" altLang="zh-TW" dirty="0"/>
              <a:t>MDX </a:t>
            </a:r>
            <a:r>
              <a:rPr kumimoji="1" lang="zh-TW" altLang="en-US" dirty="0"/>
              <a:t>查詢以在表格或圖表中顯示 </a:t>
            </a:r>
            <a:r>
              <a:rPr kumimoji="1" lang="en-US" altLang="zh-TW" dirty="0"/>
              <a:t>OLAP </a:t>
            </a:r>
            <a:r>
              <a:rPr kumimoji="1" lang="zh-TW" altLang="en-US" dirty="0"/>
              <a:t>多維資料集。右圖中亞馬遜評論資料的 </a:t>
            </a:r>
            <a:r>
              <a:rPr kumimoji="1" lang="en-US" altLang="zh-TW" dirty="0"/>
              <a:t>OLAP </a:t>
            </a:r>
            <a:r>
              <a:rPr kumimoji="1" lang="zh-TW" altLang="en-US" dirty="0"/>
              <a:t>多維資料集顯示了情緒度量，行中包含市場維度，列中包含產品類別和月份維度。</a:t>
            </a:r>
          </a:p>
        </p:txBody>
      </p:sp>
      <p:sp>
        <p:nvSpPr>
          <p:cNvPr id="4" name="投影片編號版面配置區 3"/>
          <p:cNvSpPr>
            <a:spLocks noGrp="1"/>
          </p:cNvSpPr>
          <p:nvPr>
            <p:ph type="sldNum" sz="quarter" idx="5"/>
          </p:nvPr>
        </p:nvSpPr>
        <p:spPr/>
        <p:txBody>
          <a:bodyPr/>
          <a:lstStyle/>
          <a:p>
            <a:fld id="{4D002C88-FAD9-9C4F-BBD3-851847BA84D5}" type="slidenum">
              <a:rPr kumimoji="1" lang="zh-TW" altLang="en-US" smtClean="0"/>
              <a:t>31</a:t>
            </a:fld>
            <a:endParaRPr kumimoji="1" lang="zh-TW" altLang="en-US"/>
          </a:p>
        </p:txBody>
      </p:sp>
    </p:spTree>
    <p:extLst>
      <p:ext uri="{BB962C8B-B14F-4D97-AF65-F5344CB8AC3E}">
        <p14:creationId xmlns:p14="http://schemas.microsoft.com/office/powerpoint/2010/main" val="332341280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kumimoji="1" lang="zh-TW" altLang="en-US" dirty="0"/>
              <a:t>本文所提出的解決方案類似於文獻 </a:t>
            </a:r>
            <a:r>
              <a:rPr kumimoji="1" lang="en-US" altLang="zh-TW" dirty="0"/>
              <a:t>[3] </a:t>
            </a:r>
            <a:r>
              <a:rPr kumimoji="1" lang="zh-TW" altLang="en-US" dirty="0"/>
              <a:t>推薦的總體資料倉庫解決方案。 但是，透過使用 </a:t>
            </a:r>
            <a:r>
              <a:rPr kumimoji="1" lang="en-US" altLang="zh-TW" dirty="0"/>
              <a:t>IBM </a:t>
            </a:r>
            <a:r>
              <a:rPr kumimoji="1" lang="en-US" altLang="zh-TW" dirty="0" err="1"/>
              <a:t>BigInsights</a:t>
            </a:r>
            <a:r>
              <a:rPr kumimoji="1" lang="en-US" altLang="zh-TW" dirty="0"/>
              <a:t> </a:t>
            </a:r>
            <a:r>
              <a:rPr kumimoji="1" lang="zh-TW" altLang="en-US" dirty="0"/>
              <a:t>文字分析工具和數百個預構建的文字註釋器或提取器，使文字分析工作變得更加簡單，從而進一步推進了這項研究的建議設計。</a:t>
            </a:r>
          </a:p>
          <a:p>
            <a:endParaRPr kumimoji="1" lang="zh-TW" altLang="en-US" dirty="0"/>
          </a:p>
          <a:p>
            <a:r>
              <a:rPr kumimoji="1" lang="zh-TW" altLang="en-US" dirty="0"/>
              <a:t>在實驗中，具有情感分析的提取器在定制後從亞馬遜資料集中提取評論情感後返回了所有正確的結果。</a:t>
            </a:r>
          </a:p>
        </p:txBody>
      </p:sp>
      <p:sp>
        <p:nvSpPr>
          <p:cNvPr id="4" name="投影片編號版面配置區 3"/>
          <p:cNvSpPr>
            <a:spLocks noGrp="1"/>
          </p:cNvSpPr>
          <p:nvPr>
            <p:ph type="sldNum" sz="quarter" idx="5"/>
          </p:nvPr>
        </p:nvSpPr>
        <p:spPr/>
        <p:txBody>
          <a:bodyPr/>
          <a:lstStyle/>
          <a:p>
            <a:fld id="{4D002C88-FAD9-9C4F-BBD3-851847BA84D5}" type="slidenum">
              <a:rPr kumimoji="1" lang="zh-TW" altLang="en-US" smtClean="0"/>
              <a:t>33</a:t>
            </a:fld>
            <a:endParaRPr kumimoji="1" lang="zh-TW" altLang="en-US"/>
          </a:p>
        </p:txBody>
      </p:sp>
    </p:spTree>
    <p:extLst>
      <p:ext uri="{BB962C8B-B14F-4D97-AF65-F5344CB8AC3E}">
        <p14:creationId xmlns:p14="http://schemas.microsoft.com/office/powerpoint/2010/main" val="303076059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kumimoji="1" lang="zh-TW" altLang="en-US" dirty="0"/>
              <a:t>未來的設計應該使用大數據工具，將非結構化資料完全作為資料倉庫進行處理、存儲和分析，這樣大數據工具的先進設計才能用在正確的地方，取得更好的成果。</a:t>
            </a:r>
            <a:endParaRPr kumimoji="1" lang="en-US" altLang="zh-TW" dirty="0"/>
          </a:p>
          <a:p>
            <a:endParaRPr kumimoji="1" lang="en-US" altLang="zh-TW" dirty="0"/>
          </a:p>
          <a:p>
            <a:r>
              <a:rPr kumimoji="1" lang="zh-TW" altLang="en-US" dirty="0"/>
              <a:t>然而，設計和實施大數據工具作為資料倉庫的完全替代品是具有挑戰性的，需要付出巨大的努力。 像當前的設計一樣，將它們一起使用仍然是一個實用的解決方案。</a:t>
            </a:r>
          </a:p>
        </p:txBody>
      </p:sp>
      <p:sp>
        <p:nvSpPr>
          <p:cNvPr id="4" name="投影片編號版面配置區 3"/>
          <p:cNvSpPr>
            <a:spLocks noGrp="1"/>
          </p:cNvSpPr>
          <p:nvPr>
            <p:ph type="sldNum" sz="quarter" idx="5"/>
          </p:nvPr>
        </p:nvSpPr>
        <p:spPr/>
        <p:txBody>
          <a:bodyPr/>
          <a:lstStyle/>
          <a:p>
            <a:fld id="{4D002C88-FAD9-9C4F-BBD3-851847BA84D5}" type="slidenum">
              <a:rPr kumimoji="1" lang="zh-TW" altLang="en-US" smtClean="0"/>
              <a:t>34</a:t>
            </a:fld>
            <a:endParaRPr kumimoji="1" lang="zh-TW" altLang="en-US"/>
          </a:p>
        </p:txBody>
      </p:sp>
    </p:spTree>
    <p:extLst>
      <p:ext uri="{BB962C8B-B14F-4D97-AF65-F5344CB8AC3E}">
        <p14:creationId xmlns:p14="http://schemas.microsoft.com/office/powerpoint/2010/main" val="18744538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kumimoji="1" lang="zh-TW" altLang="en-US" dirty="0"/>
              <a:t>資料的分類大約分成兩種</a:t>
            </a:r>
            <a:endParaRPr kumimoji="1" lang="en-US" altLang="zh-TW" dirty="0"/>
          </a:p>
          <a:p>
            <a:r>
              <a:rPr kumimoji="1" lang="zh-TW" altLang="en-US" dirty="0"/>
              <a:t>傳統的結構化資料：像是儲存在關聯式資料庫的員工詳細資料</a:t>
            </a:r>
            <a:endParaRPr kumimoji="1" lang="en-US" altLang="zh-TW" dirty="0"/>
          </a:p>
          <a:p>
            <a:r>
              <a:rPr kumimoji="1" lang="zh-TW" altLang="en-US" dirty="0"/>
              <a:t>非結構化資料：像是電子郵件或文字檔</a:t>
            </a:r>
            <a:endParaRPr kumimoji="1" lang="en-US" altLang="zh-TW" dirty="0"/>
          </a:p>
          <a:p>
            <a:endParaRPr kumimoji="1" lang="en-US" altLang="zh-TW" dirty="0"/>
          </a:p>
          <a:p>
            <a:r>
              <a:rPr kumimoji="1" lang="zh-TW" altLang="en-US" dirty="0"/>
              <a:t>大多數的資料都是非結構化資料，在企業中，非結構化資料大約佔了</a:t>
            </a:r>
            <a:r>
              <a:rPr kumimoji="1" lang="en-US" altLang="zh-TW" dirty="0"/>
              <a:t>80%</a:t>
            </a:r>
            <a:br>
              <a:rPr kumimoji="1" lang="en-US" altLang="zh-TW" dirty="0"/>
            </a:br>
            <a:br>
              <a:rPr kumimoji="1" lang="en-US" altLang="zh-TW" dirty="0"/>
            </a:br>
            <a:r>
              <a:rPr kumimoji="1" lang="zh-TW" altLang="en-US" dirty="0"/>
              <a:t>隨著越來越多的企業認知到與大數據洞察力相關的價值和優勢，</a:t>
            </a:r>
            <a:r>
              <a:rPr kumimoji="1" lang="en-US" altLang="zh-TW" dirty="0"/>
              <a:t>Hadoop </a:t>
            </a:r>
            <a:r>
              <a:rPr kumimoji="1" lang="zh-TW" altLang="en-US" dirty="0"/>
              <a:t>生態系統等大數據工具的採用正在增長。</a:t>
            </a:r>
          </a:p>
        </p:txBody>
      </p:sp>
      <p:sp>
        <p:nvSpPr>
          <p:cNvPr id="4" name="投影片編號版面配置區 3"/>
          <p:cNvSpPr>
            <a:spLocks noGrp="1"/>
          </p:cNvSpPr>
          <p:nvPr>
            <p:ph type="sldNum" sz="quarter" idx="5"/>
          </p:nvPr>
        </p:nvSpPr>
        <p:spPr/>
        <p:txBody>
          <a:bodyPr/>
          <a:lstStyle/>
          <a:p>
            <a:fld id="{4D002C88-FAD9-9C4F-BBD3-851847BA84D5}" type="slidenum">
              <a:rPr kumimoji="1" lang="zh-TW" altLang="en-US" smtClean="0"/>
              <a:t>6</a:t>
            </a:fld>
            <a:endParaRPr kumimoji="1" lang="zh-TW" altLang="en-US"/>
          </a:p>
        </p:txBody>
      </p:sp>
    </p:spTree>
    <p:extLst>
      <p:ext uri="{BB962C8B-B14F-4D97-AF65-F5344CB8AC3E}">
        <p14:creationId xmlns:p14="http://schemas.microsoft.com/office/powerpoint/2010/main" val="32850034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kumimoji="1" lang="zh-TW" altLang="en-US" dirty="0"/>
              <a:t>本研究的目的是提出一種使用大數據工具建構非結構化資料倉庫的解決方案，並演示傳統資料倉庫可以透過中間階段支援非結構化資料，且在非結構化資料加載到資料倉庫之前將其轉換為結構化資料。</a:t>
            </a:r>
          </a:p>
          <a:p>
            <a:endParaRPr kumimoji="1" lang="zh-TW" altLang="en-US" dirty="0"/>
          </a:p>
          <a:p>
            <a:r>
              <a:rPr kumimoji="1" lang="zh-TW" altLang="en-US" dirty="0"/>
              <a:t>在這種方法的幫助下，企業組織仍然可以使用他們當前的資料倉庫，並且有一個額外的組件來支持非結構化資料。</a:t>
            </a:r>
          </a:p>
        </p:txBody>
      </p:sp>
      <p:sp>
        <p:nvSpPr>
          <p:cNvPr id="4" name="投影片編號版面配置區 3"/>
          <p:cNvSpPr>
            <a:spLocks noGrp="1"/>
          </p:cNvSpPr>
          <p:nvPr>
            <p:ph type="sldNum" sz="quarter" idx="5"/>
          </p:nvPr>
        </p:nvSpPr>
        <p:spPr/>
        <p:txBody>
          <a:bodyPr/>
          <a:lstStyle/>
          <a:p>
            <a:fld id="{4D002C88-FAD9-9C4F-BBD3-851847BA84D5}" type="slidenum">
              <a:rPr kumimoji="1" lang="zh-TW" altLang="en-US" smtClean="0"/>
              <a:t>7</a:t>
            </a:fld>
            <a:endParaRPr kumimoji="1" lang="zh-TW" altLang="en-US"/>
          </a:p>
        </p:txBody>
      </p:sp>
    </p:spTree>
    <p:extLst>
      <p:ext uri="{BB962C8B-B14F-4D97-AF65-F5344CB8AC3E}">
        <p14:creationId xmlns:p14="http://schemas.microsoft.com/office/powerpoint/2010/main" val="19386662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kumimoji="1" lang="en-US" altLang="zh-TW" dirty="0"/>
              <a:t>[3]</a:t>
            </a:r>
            <a:r>
              <a:rPr kumimoji="1" lang="zh-TW" altLang="en-US" dirty="0"/>
              <a:t>：</a:t>
            </a:r>
            <a:r>
              <a:rPr kumimoji="1" lang="en-US" altLang="zh-TW" dirty="0"/>
              <a:t>Gupta </a:t>
            </a:r>
            <a:r>
              <a:rPr kumimoji="1" lang="zh-TW" altLang="en-US" dirty="0"/>
              <a:t>和 </a:t>
            </a:r>
            <a:r>
              <a:rPr kumimoji="1" lang="en-US" altLang="zh-TW" dirty="0"/>
              <a:t>Rathore </a:t>
            </a:r>
            <a:r>
              <a:rPr kumimoji="1" lang="zh-TW" altLang="en-US" dirty="0"/>
              <a:t>總結了處理非結構化資料的挑戰</a:t>
            </a:r>
          </a:p>
          <a:p>
            <a:r>
              <a:rPr kumimoji="1" lang="en-US" altLang="zh-TW" dirty="0"/>
              <a:t>[4]</a:t>
            </a:r>
            <a:r>
              <a:rPr kumimoji="1" lang="zh-TW" altLang="en-US" dirty="0"/>
              <a:t>：文字探勘、資訊檢索、資訊提取</a:t>
            </a:r>
          </a:p>
          <a:p>
            <a:r>
              <a:rPr kumimoji="1" lang="en-US" altLang="zh-TW" dirty="0"/>
              <a:t>[5]</a:t>
            </a:r>
            <a:r>
              <a:rPr kumimoji="1" lang="zh-TW" altLang="en-US" dirty="0"/>
              <a:t>：文字探勘和自然語言處理（</a:t>
            </a:r>
            <a:r>
              <a:rPr kumimoji="1" lang="en-US" altLang="zh-TW" dirty="0"/>
              <a:t>NLP</a:t>
            </a:r>
            <a:r>
              <a:rPr kumimoji="1" lang="zh-TW" altLang="en-US" dirty="0"/>
              <a:t>）是從文字上下文中發現觀念的兩種技術</a:t>
            </a:r>
          </a:p>
          <a:p>
            <a:r>
              <a:rPr kumimoji="1" lang="en-US" altLang="zh-TW" dirty="0"/>
              <a:t>[6]</a:t>
            </a:r>
            <a:r>
              <a:rPr kumimoji="1" lang="zh-TW" altLang="en-US" dirty="0"/>
              <a:t>：</a:t>
            </a:r>
            <a:r>
              <a:rPr kumimoji="1" lang="en-US" altLang="zh-TW" dirty="0"/>
              <a:t>Prasad </a:t>
            </a:r>
            <a:r>
              <a:rPr kumimoji="1" lang="zh-TW" altLang="en-US" dirty="0"/>
              <a:t>和 </a:t>
            </a:r>
            <a:r>
              <a:rPr kumimoji="1" lang="en-US" altLang="zh-TW" dirty="0"/>
              <a:t>Ramakrishna </a:t>
            </a:r>
            <a:r>
              <a:rPr kumimoji="1" lang="zh-TW" altLang="en-US" dirty="0"/>
              <a:t>檢查了各種文字分析技術來處理文字檔。</a:t>
            </a:r>
          </a:p>
        </p:txBody>
      </p:sp>
      <p:sp>
        <p:nvSpPr>
          <p:cNvPr id="4" name="投影片編號版面配置區 3"/>
          <p:cNvSpPr>
            <a:spLocks noGrp="1"/>
          </p:cNvSpPr>
          <p:nvPr>
            <p:ph type="sldNum" sz="quarter" idx="5"/>
          </p:nvPr>
        </p:nvSpPr>
        <p:spPr/>
        <p:txBody>
          <a:bodyPr/>
          <a:lstStyle/>
          <a:p>
            <a:fld id="{4D002C88-FAD9-9C4F-BBD3-851847BA84D5}" type="slidenum">
              <a:rPr kumimoji="1" lang="zh-TW" altLang="en-US" smtClean="0"/>
              <a:t>9</a:t>
            </a:fld>
            <a:endParaRPr kumimoji="1" lang="zh-TW" altLang="en-US"/>
          </a:p>
        </p:txBody>
      </p:sp>
    </p:spTree>
    <p:extLst>
      <p:ext uri="{BB962C8B-B14F-4D97-AF65-F5344CB8AC3E}">
        <p14:creationId xmlns:p14="http://schemas.microsoft.com/office/powerpoint/2010/main" val="13514079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kumimoji="1" lang="en-US" altLang="zh-TW" dirty="0"/>
              <a:t>[7]</a:t>
            </a:r>
            <a:r>
              <a:rPr kumimoji="1" lang="zh-TW" altLang="en-US" dirty="0"/>
              <a:t>：</a:t>
            </a:r>
            <a:r>
              <a:rPr kumimoji="1" lang="en-US" altLang="zh-TW" dirty="0"/>
              <a:t>Sukumaran </a:t>
            </a:r>
            <a:r>
              <a:rPr kumimoji="1" lang="zh-TW" altLang="en-US" dirty="0"/>
              <a:t>和 </a:t>
            </a:r>
            <a:r>
              <a:rPr kumimoji="1" lang="en-US" altLang="zh-TW" dirty="0" err="1"/>
              <a:t>Sureka</a:t>
            </a:r>
            <a:r>
              <a:rPr kumimoji="1" lang="en-US" altLang="zh-TW" dirty="0"/>
              <a:t> </a:t>
            </a:r>
            <a:r>
              <a:rPr kumimoji="1" lang="zh-TW" altLang="en-US" dirty="0"/>
              <a:t>表示，命名實體提取技術多年來一直是一個研究課題</a:t>
            </a:r>
          </a:p>
          <a:p>
            <a:r>
              <a:rPr kumimoji="1" lang="en-US" altLang="zh-TW" dirty="0"/>
              <a:t>[8]</a:t>
            </a:r>
            <a:r>
              <a:rPr kumimoji="1" lang="zh-TW" altLang="en-US" dirty="0"/>
              <a:t>：</a:t>
            </a:r>
            <a:r>
              <a:rPr kumimoji="1" lang="en-US" altLang="zh-TW" dirty="0"/>
              <a:t>Gupta </a:t>
            </a:r>
            <a:r>
              <a:rPr kumimoji="1" lang="zh-TW" altLang="en-US" dirty="0"/>
              <a:t>討論了從非結構化資料中導出事實和維度</a:t>
            </a:r>
          </a:p>
          <a:p>
            <a:r>
              <a:rPr kumimoji="1" lang="en-US" altLang="zh-TW" dirty="0"/>
              <a:t>[9]</a:t>
            </a:r>
            <a:r>
              <a:rPr kumimoji="1" lang="zh-TW" altLang="en-US" dirty="0"/>
              <a:t>：</a:t>
            </a:r>
            <a:r>
              <a:rPr kumimoji="1" lang="en-US" altLang="zh-TW" dirty="0" err="1"/>
              <a:t>Alqarni</a:t>
            </a:r>
            <a:r>
              <a:rPr kumimoji="1" lang="en-US" altLang="zh-TW" dirty="0"/>
              <a:t> </a:t>
            </a:r>
            <a:r>
              <a:rPr kumimoji="1" lang="zh-TW" altLang="en-US" dirty="0"/>
              <a:t>和 </a:t>
            </a:r>
            <a:r>
              <a:rPr kumimoji="1" lang="en-US" altLang="zh-TW" dirty="0" err="1"/>
              <a:t>Pardede</a:t>
            </a:r>
            <a:r>
              <a:rPr kumimoji="1" lang="en-US" altLang="zh-TW" dirty="0"/>
              <a:t> </a:t>
            </a:r>
            <a:r>
              <a:rPr kumimoji="1" lang="zh-TW" altLang="en-US" dirty="0"/>
              <a:t>提出使用大型英語詞彙資料庫 </a:t>
            </a:r>
            <a:r>
              <a:rPr kumimoji="1" lang="en-US" altLang="zh-TW" dirty="0"/>
              <a:t>WordNet</a:t>
            </a:r>
          </a:p>
          <a:p>
            <a:r>
              <a:rPr kumimoji="1" lang="en-US" altLang="zh-TW" dirty="0"/>
              <a:t>[10]</a:t>
            </a:r>
            <a:r>
              <a:rPr kumimoji="1" lang="zh-TW" altLang="en-US" dirty="0"/>
              <a:t>：</a:t>
            </a:r>
            <a:r>
              <a:rPr kumimoji="1" lang="en-US" altLang="zh-TW" dirty="0" err="1"/>
              <a:t>Tekadpande</a:t>
            </a:r>
            <a:r>
              <a:rPr kumimoji="1" lang="en-US" altLang="zh-TW" dirty="0"/>
              <a:t> </a:t>
            </a:r>
            <a:r>
              <a:rPr kumimoji="1" lang="zh-TW" altLang="en-US" dirty="0"/>
              <a:t>和 </a:t>
            </a:r>
            <a:r>
              <a:rPr kumimoji="1" lang="en-US" altLang="zh-TW" dirty="0"/>
              <a:t>Deshpande </a:t>
            </a:r>
            <a:r>
              <a:rPr kumimoji="1" lang="zh-TW" altLang="en-US" dirty="0"/>
              <a:t>提出了一個系統，在 </a:t>
            </a:r>
            <a:r>
              <a:rPr kumimoji="1" lang="en-US" altLang="zh-TW" dirty="0"/>
              <a:t>Hive </a:t>
            </a:r>
            <a:r>
              <a:rPr kumimoji="1" lang="zh-TW" altLang="en-US" dirty="0"/>
              <a:t>中使用 </a:t>
            </a:r>
            <a:r>
              <a:rPr kumimoji="1" lang="en-US" altLang="zh-TW" dirty="0"/>
              <a:t>ETL </a:t>
            </a:r>
            <a:r>
              <a:rPr kumimoji="1" lang="zh-TW" altLang="en-US" dirty="0"/>
              <a:t>過程，在 </a:t>
            </a:r>
            <a:r>
              <a:rPr kumimoji="1" lang="en-US" altLang="zh-TW" dirty="0"/>
              <a:t>Hadoop </a:t>
            </a:r>
            <a:r>
              <a:rPr kumimoji="1" lang="zh-TW" altLang="en-US" dirty="0"/>
              <a:t>中使用傳統的維度建模。</a:t>
            </a:r>
          </a:p>
        </p:txBody>
      </p:sp>
      <p:sp>
        <p:nvSpPr>
          <p:cNvPr id="4" name="投影片編號版面配置區 3"/>
          <p:cNvSpPr>
            <a:spLocks noGrp="1"/>
          </p:cNvSpPr>
          <p:nvPr>
            <p:ph type="sldNum" sz="quarter" idx="5"/>
          </p:nvPr>
        </p:nvSpPr>
        <p:spPr/>
        <p:txBody>
          <a:bodyPr/>
          <a:lstStyle/>
          <a:p>
            <a:fld id="{4D002C88-FAD9-9C4F-BBD3-851847BA84D5}" type="slidenum">
              <a:rPr kumimoji="1" lang="zh-TW" altLang="en-US" smtClean="0"/>
              <a:t>10</a:t>
            </a:fld>
            <a:endParaRPr kumimoji="1" lang="zh-TW" altLang="en-US"/>
          </a:p>
        </p:txBody>
      </p:sp>
    </p:spTree>
    <p:extLst>
      <p:ext uri="{BB962C8B-B14F-4D97-AF65-F5344CB8AC3E}">
        <p14:creationId xmlns:p14="http://schemas.microsoft.com/office/powerpoint/2010/main" val="18103960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kumimoji="1" lang="en-US" altLang="zh-TW" dirty="0"/>
              <a:t>[10]</a:t>
            </a:r>
            <a:r>
              <a:rPr kumimoji="1" lang="zh-TW" altLang="en-US" dirty="0"/>
              <a:t>：</a:t>
            </a:r>
            <a:r>
              <a:rPr kumimoji="1" lang="en-US" altLang="zh-TW" dirty="0" err="1"/>
              <a:t>Tekadpande</a:t>
            </a:r>
            <a:r>
              <a:rPr kumimoji="1" lang="en-US" altLang="zh-TW" dirty="0"/>
              <a:t> </a:t>
            </a:r>
            <a:r>
              <a:rPr kumimoji="1" lang="zh-TW" altLang="en-US" dirty="0"/>
              <a:t>和 </a:t>
            </a:r>
            <a:r>
              <a:rPr kumimoji="1" lang="en-US" altLang="zh-TW" dirty="0"/>
              <a:t>Deshpande </a:t>
            </a:r>
            <a:r>
              <a:rPr kumimoji="1" lang="zh-TW" altLang="en-US" dirty="0"/>
              <a:t>使用星型模式進行多維建模，並進行了過濾、聚合和連接等不同的轉換。</a:t>
            </a:r>
          </a:p>
          <a:p>
            <a:r>
              <a:rPr kumimoji="1" lang="en-US" altLang="zh-TW" dirty="0"/>
              <a:t>[11]</a:t>
            </a:r>
            <a:r>
              <a:rPr kumimoji="1" lang="zh-TW" altLang="en-US" dirty="0"/>
              <a:t>：</a:t>
            </a:r>
            <a:r>
              <a:rPr kumimoji="1" lang="en-US" altLang="zh-TW" dirty="0" err="1"/>
              <a:t>Sahiet</a:t>
            </a:r>
            <a:r>
              <a:rPr kumimoji="1" lang="en-US" altLang="zh-TW" dirty="0"/>
              <a:t> </a:t>
            </a:r>
            <a:r>
              <a:rPr kumimoji="1" lang="zh-TW" altLang="en-US" dirty="0"/>
              <a:t>和 </a:t>
            </a:r>
            <a:r>
              <a:rPr kumimoji="1" lang="en-US" altLang="zh-TW" dirty="0" err="1"/>
              <a:t>Asanka</a:t>
            </a:r>
            <a:r>
              <a:rPr kumimoji="1" lang="en-US" altLang="zh-TW" dirty="0"/>
              <a:t> </a:t>
            </a:r>
            <a:r>
              <a:rPr kumimoji="1" lang="zh-TW" altLang="en-US" dirty="0"/>
              <a:t>提出了一種為儲存在 </a:t>
            </a:r>
            <a:r>
              <a:rPr kumimoji="1" lang="en-US" altLang="zh-TW" dirty="0"/>
              <a:t>NoSQL </a:t>
            </a:r>
            <a:r>
              <a:rPr kumimoji="1" lang="zh-TW" altLang="en-US" dirty="0"/>
              <a:t>資料庫中的非結構化資料建構資料倉庫的方法，透過支援 </a:t>
            </a:r>
            <a:r>
              <a:rPr kumimoji="1" lang="en-US" altLang="zh-TW" dirty="0"/>
              <a:t>ETL </a:t>
            </a:r>
            <a:r>
              <a:rPr kumimoji="1" lang="zh-TW" altLang="en-US" dirty="0"/>
              <a:t>框架從 </a:t>
            </a:r>
            <a:r>
              <a:rPr kumimoji="1" lang="en-US" altLang="zh-TW" dirty="0"/>
              <a:t>NoSQL </a:t>
            </a:r>
            <a:r>
              <a:rPr kumimoji="1" lang="zh-TW" altLang="en-US" dirty="0"/>
              <a:t>資料庫中提取、轉換和加載非結構化資料到傳統資料倉庫。</a:t>
            </a:r>
          </a:p>
        </p:txBody>
      </p:sp>
      <p:sp>
        <p:nvSpPr>
          <p:cNvPr id="4" name="投影片編號版面配置區 3"/>
          <p:cNvSpPr>
            <a:spLocks noGrp="1"/>
          </p:cNvSpPr>
          <p:nvPr>
            <p:ph type="sldNum" sz="quarter" idx="5"/>
          </p:nvPr>
        </p:nvSpPr>
        <p:spPr/>
        <p:txBody>
          <a:bodyPr/>
          <a:lstStyle/>
          <a:p>
            <a:fld id="{4D002C88-FAD9-9C4F-BBD3-851847BA84D5}" type="slidenum">
              <a:rPr kumimoji="1" lang="zh-TW" altLang="en-US" smtClean="0"/>
              <a:t>11</a:t>
            </a:fld>
            <a:endParaRPr kumimoji="1" lang="zh-TW" altLang="en-US"/>
          </a:p>
        </p:txBody>
      </p:sp>
    </p:spTree>
    <p:extLst>
      <p:ext uri="{BB962C8B-B14F-4D97-AF65-F5344CB8AC3E}">
        <p14:creationId xmlns:p14="http://schemas.microsoft.com/office/powerpoint/2010/main" val="16961758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kumimoji="1" lang="zh-TW" altLang="en-US" dirty="0"/>
              <a:t>本文提出的非結構化資料倉庫遵循三層架構。 在此設計中，</a:t>
            </a:r>
            <a:r>
              <a:rPr kumimoji="1" lang="en-US" altLang="zh-TW" dirty="0"/>
              <a:t>IBM </a:t>
            </a:r>
            <a:r>
              <a:rPr kumimoji="1" lang="en-US" altLang="zh-TW" dirty="0" err="1"/>
              <a:t>BigInsights</a:t>
            </a:r>
            <a:r>
              <a:rPr kumimoji="1" lang="en-US" altLang="zh-TW" dirty="0"/>
              <a:t> </a:t>
            </a:r>
            <a:r>
              <a:rPr kumimoji="1" lang="zh-TW" altLang="en-US" dirty="0"/>
              <a:t>文字分析平台並不是替代，而是擴充了組織現有的傳統資料倉庫，使它們能夠從非結構化文字來源接收資料。</a:t>
            </a:r>
            <a:endParaRPr kumimoji="1" lang="en-US" altLang="zh-TW" dirty="0"/>
          </a:p>
          <a:p>
            <a:endParaRPr kumimoji="1" lang="en-US" altLang="zh-TW" dirty="0"/>
          </a:p>
          <a:p>
            <a:r>
              <a:rPr kumimoji="1" lang="zh-TW" altLang="en-US" dirty="0"/>
              <a:t>非結構化文字資料將首先由文字分析平台處理，然後將其結構化結果與其他結構化資料來源結合，透過 </a:t>
            </a:r>
            <a:r>
              <a:rPr kumimoji="1" lang="en-US" altLang="zh-TW" dirty="0"/>
              <a:t>ETL </a:t>
            </a:r>
            <a:r>
              <a:rPr kumimoji="1" lang="zh-TW" altLang="en-US" dirty="0"/>
              <a:t>程序中的 </a:t>
            </a:r>
            <a:r>
              <a:rPr kumimoji="1" lang="en-US" altLang="zh-TW" dirty="0"/>
              <a:t>Pentaho </a:t>
            </a:r>
            <a:r>
              <a:rPr kumimoji="1" lang="zh-TW" altLang="en-US" dirty="0"/>
              <a:t>資料整合工具加載到底層的資料倉庫伺服器。 </a:t>
            </a:r>
            <a:r>
              <a:rPr kumimoji="1" lang="en-US" altLang="zh-TW" dirty="0"/>
              <a:t>ETL </a:t>
            </a:r>
            <a:r>
              <a:rPr kumimoji="1" lang="zh-TW" altLang="en-US" dirty="0"/>
              <a:t>任務將幫助轉換輸入的結構化文字以匹配多維資料設計。</a:t>
            </a:r>
            <a:endParaRPr kumimoji="1" lang="en-US" altLang="zh-TW" dirty="0"/>
          </a:p>
          <a:p>
            <a:endParaRPr kumimoji="1" lang="en-US" altLang="zh-TW" dirty="0"/>
          </a:p>
          <a:p>
            <a:r>
              <a:rPr kumimoji="1" lang="en-US" altLang="zh-TW" dirty="0"/>
              <a:t>ETL : Extract</a:t>
            </a:r>
            <a:r>
              <a:rPr kumimoji="1" lang="zh-TW" altLang="en-US" dirty="0"/>
              <a:t>、</a:t>
            </a:r>
            <a:r>
              <a:rPr kumimoji="1" lang="en-US" altLang="zh-TW" dirty="0"/>
              <a:t>Transformation</a:t>
            </a:r>
            <a:r>
              <a:rPr kumimoji="1" lang="zh-TW" altLang="en-US" dirty="0"/>
              <a:t>、</a:t>
            </a:r>
            <a:r>
              <a:rPr kumimoji="1" lang="en-US" altLang="zh-TW" dirty="0"/>
              <a:t>load</a:t>
            </a:r>
          </a:p>
        </p:txBody>
      </p:sp>
      <p:sp>
        <p:nvSpPr>
          <p:cNvPr id="4" name="投影片編號版面配置區 3"/>
          <p:cNvSpPr>
            <a:spLocks noGrp="1"/>
          </p:cNvSpPr>
          <p:nvPr>
            <p:ph type="sldNum" sz="quarter" idx="5"/>
          </p:nvPr>
        </p:nvSpPr>
        <p:spPr/>
        <p:txBody>
          <a:bodyPr/>
          <a:lstStyle/>
          <a:p>
            <a:fld id="{4D002C88-FAD9-9C4F-BBD3-851847BA84D5}" type="slidenum">
              <a:rPr kumimoji="1" lang="zh-TW" altLang="en-US" smtClean="0"/>
              <a:t>13</a:t>
            </a:fld>
            <a:endParaRPr kumimoji="1" lang="zh-TW" altLang="en-US"/>
          </a:p>
        </p:txBody>
      </p:sp>
    </p:spTree>
    <p:extLst>
      <p:ext uri="{BB962C8B-B14F-4D97-AF65-F5344CB8AC3E}">
        <p14:creationId xmlns:p14="http://schemas.microsoft.com/office/powerpoint/2010/main" val="15374889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kumimoji="1" lang="zh-TW" altLang="en-US" dirty="0"/>
              <a:t>位於中間層的</a:t>
            </a:r>
            <a:r>
              <a:rPr kumimoji="1" lang="en-US" altLang="zh-TW" dirty="0"/>
              <a:t>Pentaho Mondrian</a:t>
            </a:r>
            <a:r>
              <a:rPr kumimoji="1" lang="zh-TW" altLang="en-US" dirty="0"/>
              <a:t>實現了線上分析處理（</a:t>
            </a:r>
            <a:r>
              <a:rPr kumimoji="1" lang="en-US" altLang="zh-TW" dirty="0"/>
              <a:t>OLAP</a:t>
            </a:r>
            <a:r>
              <a:rPr kumimoji="1" lang="zh-TW" altLang="en-US" dirty="0"/>
              <a:t>）伺服器，支援資料倉庫的報告和查詢。 頂層是前端層，</a:t>
            </a:r>
            <a:r>
              <a:rPr kumimoji="1" lang="en-US" altLang="zh-TW" dirty="0"/>
              <a:t>Pentaho </a:t>
            </a:r>
            <a:r>
              <a:rPr kumimoji="1" lang="zh-TW" altLang="en-US" dirty="0"/>
              <a:t>報告工具與 </a:t>
            </a:r>
            <a:r>
              <a:rPr kumimoji="1" lang="en-US" altLang="zh-TW" dirty="0"/>
              <a:t>OLAP </a:t>
            </a:r>
            <a:r>
              <a:rPr kumimoji="1" lang="zh-TW" altLang="en-US" dirty="0"/>
              <a:t>伺服器或資料倉庫服務器整合，以幫助用戶製作各種分析報告。</a:t>
            </a:r>
            <a:endParaRPr kumimoji="1" lang="en-US" altLang="zh-TW" dirty="0"/>
          </a:p>
        </p:txBody>
      </p:sp>
      <p:sp>
        <p:nvSpPr>
          <p:cNvPr id="4" name="投影片編號版面配置區 3"/>
          <p:cNvSpPr>
            <a:spLocks noGrp="1"/>
          </p:cNvSpPr>
          <p:nvPr>
            <p:ph type="sldNum" sz="quarter" idx="5"/>
          </p:nvPr>
        </p:nvSpPr>
        <p:spPr/>
        <p:txBody>
          <a:bodyPr/>
          <a:lstStyle/>
          <a:p>
            <a:fld id="{4D002C88-FAD9-9C4F-BBD3-851847BA84D5}" type="slidenum">
              <a:rPr kumimoji="1" lang="zh-TW" altLang="en-US" smtClean="0"/>
              <a:t>14</a:t>
            </a:fld>
            <a:endParaRPr kumimoji="1" lang="zh-TW" altLang="en-US"/>
          </a:p>
        </p:txBody>
      </p:sp>
    </p:spTree>
    <p:extLst>
      <p:ext uri="{BB962C8B-B14F-4D97-AF65-F5344CB8AC3E}">
        <p14:creationId xmlns:p14="http://schemas.microsoft.com/office/powerpoint/2010/main" val="17487665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29F109B-AC6F-9299-0F98-83EE69C2C276}"/>
              </a:ext>
            </a:extLst>
          </p:cNvPr>
          <p:cNvSpPr>
            <a:spLocks noGrp="1"/>
          </p:cNvSpPr>
          <p:nvPr>
            <p:ph type="ctrTitle"/>
          </p:nvPr>
        </p:nvSpPr>
        <p:spPr>
          <a:xfrm>
            <a:off x="1524000" y="1122363"/>
            <a:ext cx="9144000" cy="2387600"/>
          </a:xfrm>
        </p:spPr>
        <p:txBody>
          <a:bodyPr anchor="b"/>
          <a:lstStyle>
            <a:lvl1pPr algn="ctr">
              <a:defRPr sz="6000"/>
            </a:lvl1pPr>
          </a:lstStyle>
          <a:p>
            <a:r>
              <a:rPr kumimoji="1" lang="zh-TW" altLang="en-US"/>
              <a:t>按一下以編輯母片標題樣式</a:t>
            </a:r>
          </a:p>
        </p:txBody>
      </p:sp>
      <p:sp>
        <p:nvSpPr>
          <p:cNvPr id="3" name="副標題 2">
            <a:extLst>
              <a:ext uri="{FF2B5EF4-FFF2-40B4-BE49-F238E27FC236}">
                <a16:creationId xmlns:a16="http://schemas.microsoft.com/office/drawing/2014/main" id="{108515AA-64D7-5CF8-EDE1-47241AA2ECF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TW" altLang="en-US"/>
              <a:t>按一下以編輯母片子標題樣式</a:t>
            </a:r>
          </a:p>
        </p:txBody>
      </p:sp>
      <p:sp>
        <p:nvSpPr>
          <p:cNvPr id="4" name="日期版面配置區 3">
            <a:extLst>
              <a:ext uri="{FF2B5EF4-FFF2-40B4-BE49-F238E27FC236}">
                <a16:creationId xmlns:a16="http://schemas.microsoft.com/office/drawing/2014/main" id="{BF235243-D860-9CF8-7B79-08371E4C2AC0}"/>
              </a:ext>
            </a:extLst>
          </p:cNvPr>
          <p:cNvSpPr>
            <a:spLocks noGrp="1"/>
          </p:cNvSpPr>
          <p:nvPr>
            <p:ph type="dt" sz="half" idx="10"/>
          </p:nvPr>
        </p:nvSpPr>
        <p:spPr/>
        <p:txBody>
          <a:bodyPr/>
          <a:lstStyle/>
          <a:p>
            <a:fld id="{5BD4929E-4784-DB4B-9FA7-C9AB5D78C884}" type="datetime1">
              <a:rPr kumimoji="1" lang="zh-TW" altLang="en-US" smtClean="0"/>
              <a:t>2023/4/23</a:t>
            </a:fld>
            <a:endParaRPr kumimoji="1" lang="zh-TW" altLang="en-US"/>
          </a:p>
        </p:txBody>
      </p:sp>
      <p:sp>
        <p:nvSpPr>
          <p:cNvPr id="5" name="頁尾版面配置區 4">
            <a:extLst>
              <a:ext uri="{FF2B5EF4-FFF2-40B4-BE49-F238E27FC236}">
                <a16:creationId xmlns:a16="http://schemas.microsoft.com/office/drawing/2014/main" id="{319A4132-47E3-D103-11A6-461EA8CEC235}"/>
              </a:ext>
            </a:extLst>
          </p:cNvPr>
          <p:cNvSpPr>
            <a:spLocks noGrp="1"/>
          </p:cNvSpPr>
          <p:nvPr>
            <p:ph type="ftr" sz="quarter" idx="11"/>
          </p:nvPr>
        </p:nvSpPr>
        <p:spPr/>
        <p:txBody>
          <a:bodyPr/>
          <a:lstStyle/>
          <a:p>
            <a:endParaRPr kumimoji="1" lang="zh-TW" altLang="en-US"/>
          </a:p>
        </p:txBody>
      </p:sp>
      <p:sp>
        <p:nvSpPr>
          <p:cNvPr id="6" name="投影片編號版面配置區 5">
            <a:extLst>
              <a:ext uri="{FF2B5EF4-FFF2-40B4-BE49-F238E27FC236}">
                <a16:creationId xmlns:a16="http://schemas.microsoft.com/office/drawing/2014/main" id="{817B2D16-C7DB-B84D-B645-262FAA758A54}"/>
              </a:ext>
            </a:extLst>
          </p:cNvPr>
          <p:cNvSpPr>
            <a:spLocks noGrp="1"/>
          </p:cNvSpPr>
          <p:nvPr>
            <p:ph type="sldNum" sz="quarter" idx="12"/>
          </p:nvPr>
        </p:nvSpPr>
        <p:spPr/>
        <p:txBody>
          <a:bodyPr/>
          <a:lstStyle/>
          <a:p>
            <a:fld id="{172F2753-FA7D-7348-BD56-5EC7C5DB9863}" type="slidenum">
              <a:rPr kumimoji="1" lang="zh-TW" altLang="en-US" smtClean="0"/>
              <a:t>‹#›</a:t>
            </a:fld>
            <a:endParaRPr kumimoji="1" lang="zh-TW" altLang="en-US"/>
          </a:p>
        </p:txBody>
      </p:sp>
    </p:spTree>
    <p:extLst>
      <p:ext uri="{BB962C8B-B14F-4D97-AF65-F5344CB8AC3E}">
        <p14:creationId xmlns:p14="http://schemas.microsoft.com/office/powerpoint/2010/main" val="3034718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6EB2006-83FE-1D21-687A-3EA8A63BB26D}"/>
              </a:ext>
            </a:extLst>
          </p:cNvPr>
          <p:cNvSpPr>
            <a:spLocks noGrp="1"/>
          </p:cNvSpPr>
          <p:nvPr>
            <p:ph type="title"/>
          </p:nvPr>
        </p:nvSpPr>
        <p:spPr/>
        <p:txBody>
          <a:bodyPr/>
          <a:lstStyle/>
          <a:p>
            <a:r>
              <a:rPr kumimoji="1" lang="zh-TW" altLang="en-US"/>
              <a:t>按一下以編輯母片標題樣式</a:t>
            </a:r>
          </a:p>
        </p:txBody>
      </p:sp>
      <p:sp>
        <p:nvSpPr>
          <p:cNvPr id="3" name="直排文字版面配置區 2">
            <a:extLst>
              <a:ext uri="{FF2B5EF4-FFF2-40B4-BE49-F238E27FC236}">
                <a16:creationId xmlns:a16="http://schemas.microsoft.com/office/drawing/2014/main" id="{A3E054B2-613D-094B-B19E-3C222FF48FE2}"/>
              </a:ext>
            </a:extLst>
          </p:cNvPr>
          <p:cNvSpPr>
            <a:spLocks noGrp="1"/>
          </p:cNvSpPr>
          <p:nvPr>
            <p:ph type="body" orient="vert" idx="1"/>
          </p:nvPr>
        </p:nvSpPr>
        <p:spPr/>
        <p:txBody>
          <a:bodyPr vert="eaVert"/>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4" name="日期版面配置區 3">
            <a:extLst>
              <a:ext uri="{FF2B5EF4-FFF2-40B4-BE49-F238E27FC236}">
                <a16:creationId xmlns:a16="http://schemas.microsoft.com/office/drawing/2014/main" id="{803552D0-AEC0-E8F0-45ED-7948E99FDEA9}"/>
              </a:ext>
            </a:extLst>
          </p:cNvPr>
          <p:cNvSpPr>
            <a:spLocks noGrp="1"/>
          </p:cNvSpPr>
          <p:nvPr>
            <p:ph type="dt" sz="half" idx="10"/>
          </p:nvPr>
        </p:nvSpPr>
        <p:spPr/>
        <p:txBody>
          <a:bodyPr/>
          <a:lstStyle/>
          <a:p>
            <a:fld id="{AE83D13F-5532-C541-9C9B-6667203152AA}" type="datetime1">
              <a:rPr kumimoji="1" lang="zh-TW" altLang="en-US" smtClean="0"/>
              <a:t>2023/4/23</a:t>
            </a:fld>
            <a:endParaRPr kumimoji="1" lang="zh-TW" altLang="en-US"/>
          </a:p>
        </p:txBody>
      </p:sp>
      <p:sp>
        <p:nvSpPr>
          <p:cNvPr id="5" name="頁尾版面配置區 4">
            <a:extLst>
              <a:ext uri="{FF2B5EF4-FFF2-40B4-BE49-F238E27FC236}">
                <a16:creationId xmlns:a16="http://schemas.microsoft.com/office/drawing/2014/main" id="{91FADD60-44EB-F68B-88AD-9AC9C4F28B94}"/>
              </a:ext>
            </a:extLst>
          </p:cNvPr>
          <p:cNvSpPr>
            <a:spLocks noGrp="1"/>
          </p:cNvSpPr>
          <p:nvPr>
            <p:ph type="ftr" sz="quarter" idx="11"/>
          </p:nvPr>
        </p:nvSpPr>
        <p:spPr/>
        <p:txBody>
          <a:bodyPr/>
          <a:lstStyle/>
          <a:p>
            <a:endParaRPr kumimoji="1" lang="zh-TW" altLang="en-US"/>
          </a:p>
        </p:txBody>
      </p:sp>
      <p:sp>
        <p:nvSpPr>
          <p:cNvPr id="6" name="投影片編號版面配置區 5">
            <a:extLst>
              <a:ext uri="{FF2B5EF4-FFF2-40B4-BE49-F238E27FC236}">
                <a16:creationId xmlns:a16="http://schemas.microsoft.com/office/drawing/2014/main" id="{F6A1973B-D1DF-0998-9483-9A3AEDBD1FEF}"/>
              </a:ext>
            </a:extLst>
          </p:cNvPr>
          <p:cNvSpPr>
            <a:spLocks noGrp="1"/>
          </p:cNvSpPr>
          <p:nvPr>
            <p:ph type="sldNum" sz="quarter" idx="12"/>
          </p:nvPr>
        </p:nvSpPr>
        <p:spPr/>
        <p:txBody>
          <a:bodyPr/>
          <a:lstStyle/>
          <a:p>
            <a:fld id="{172F2753-FA7D-7348-BD56-5EC7C5DB9863}" type="slidenum">
              <a:rPr kumimoji="1" lang="zh-TW" altLang="en-US" smtClean="0"/>
              <a:t>‹#›</a:t>
            </a:fld>
            <a:endParaRPr kumimoji="1" lang="zh-TW" altLang="en-US"/>
          </a:p>
        </p:txBody>
      </p:sp>
    </p:spTree>
    <p:extLst>
      <p:ext uri="{BB962C8B-B14F-4D97-AF65-F5344CB8AC3E}">
        <p14:creationId xmlns:p14="http://schemas.microsoft.com/office/powerpoint/2010/main" val="31766788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a:extLst>
              <a:ext uri="{FF2B5EF4-FFF2-40B4-BE49-F238E27FC236}">
                <a16:creationId xmlns:a16="http://schemas.microsoft.com/office/drawing/2014/main" id="{B05C4D5D-D82F-E6B8-7B66-48D833249585}"/>
              </a:ext>
            </a:extLst>
          </p:cNvPr>
          <p:cNvSpPr>
            <a:spLocks noGrp="1"/>
          </p:cNvSpPr>
          <p:nvPr>
            <p:ph type="title" orient="vert"/>
          </p:nvPr>
        </p:nvSpPr>
        <p:spPr>
          <a:xfrm>
            <a:off x="8724900" y="365125"/>
            <a:ext cx="2628900" cy="5811838"/>
          </a:xfrm>
        </p:spPr>
        <p:txBody>
          <a:bodyPr vert="eaVert"/>
          <a:lstStyle/>
          <a:p>
            <a:r>
              <a:rPr kumimoji="1" lang="zh-TW" altLang="en-US"/>
              <a:t>按一下以編輯母片標題樣式</a:t>
            </a:r>
          </a:p>
        </p:txBody>
      </p:sp>
      <p:sp>
        <p:nvSpPr>
          <p:cNvPr id="3" name="直排文字版面配置區 2">
            <a:extLst>
              <a:ext uri="{FF2B5EF4-FFF2-40B4-BE49-F238E27FC236}">
                <a16:creationId xmlns:a16="http://schemas.microsoft.com/office/drawing/2014/main" id="{4DD9F26E-EC0A-BDC1-B3BB-248B9799E57F}"/>
              </a:ext>
            </a:extLst>
          </p:cNvPr>
          <p:cNvSpPr>
            <a:spLocks noGrp="1"/>
          </p:cNvSpPr>
          <p:nvPr>
            <p:ph type="body" orient="vert" idx="1"/>
          </p:nvPr>
        </p:nvSpPr>
        <p:spPr>
          <a:xfrm>
            <a:off x="838200" y="365125"/>
            <a:ext cx="7734300" cy="5811838"/>
          </a:xfrm>
        </p:spPr>
        <p:txBody>
          <a:bodyPr vert="eaVert"/>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4" name="日期版面配置區 3">
            <a:extLst>
              <a:ext uri="{FF2B5EF4-FFF2-40B4-BE49-F238E27FC236}">
                <a16:creationId xmlns:a16="http://schemas.microsoft.com/office/drawing/2014/main" id="{AECA06A2-DDA4-8B32-9A47-2EADF235A068}"/>
              </a:ext>
            </a:extLst>
          </p:cNvPr>
          <p:cNvSpPr>
            <a:spLocks noGrp="1"/>
          </p:cNvSpPr>
          <p:nvPr>
            <p:ph type="dt" sz="half" idx="10"/>
          </p:nvPr>
        </p:nvSpPr>
        <p:spPr/>
        <p:txBody>
          <a:bodyPr/>
          <a:lstStyle/>
          <a:p>
            <a:fld id="{D62C423A-AF2E-044A-935C-6E1081FA30AE}" type="datetime1">
              <a:rPr kumimoji="1" lang="zh-TW" altLang="en-US" smtClean="0"/>
              <a:t>2023/4/23</a:t>
            </a:fld>
            <a:endParaRPr kumimoji="1" lang="zh-TW" altLang="en-US"/>
          </a:p>
        </p:txBody>
      </p:sp>
      <p:sp>
        <p:nvSpPr>
          <p:cNvPr id="5" name="頁尾版面配置區 4">
            <a:extLst>
              <a:ext uri="{FF2B5EF4-FFF2-40B4-BE49-F238E27FC236}">
                <a16:creationId xmlns:a16="http://schemas.microsoft.com/office/drawing/2014/main" id="{6CB2D389-80CC-44C1-8097-69A6B209CCFE}"/>
              </a:ext>
            </a:extLst>
          </p:cNvPr>
          <p:cNvSpPr>
            <a:spLocks noGrp="1"/>
          </p:cNvSpPr>
          <p:nvPr>
            <p:ph type="ftr" sz="quarter" idx="11"/>
          </p:nvPr>
        </p:nvSpPr>
        <p:spPr/>
        <p:txBody>
          <a:bodyPr/>
          <a:lstStyle/>
          <a:p>
            <a:endParaRPr kumimoji="1" lang="zh-TW" altLang="en-US"/>
          </a:p>
        </p:txBody>
      </p:sp>
      <p:sp>
        <p:nvSpPr>
          <p:cNvPr id="6" name="投影片編號版面配置區 5">
            <a:extLst>
              <a:ext uri="{FF2B5EF4-FFF2-40B4-BE49-F238E27FC236}">
                <a16:creationId xmlns:a16="http://schemas.microsoft.com/office/drawing/2014/main" id="{5B5A94CF-C211-C3F8-B372-A9314C44BB12}"/>
              </a:ext>
            </a:extLst>
          </p:cNvPr>
          <p:cNvSpPr>
            <a:spLocks noGrp="1"/>
          </p:cNvSpPr>
          <p:nvPr>
            <p:ph type="sldNum" sz="quarter" idx="12"/>
          </p:nvPr>
        </p:nvSpPr>
        <p:spPr/>
        <p:txBody>
          <a:bodyPr/>
          <a:lstStyle/>
          <a:p>
            <a:fld id="{172F2753-FA7D-7348-BD56-5EC7C5DB9863}" type="slidenum">
              <a:rPr kumimoji="1" lang="zh-TW" altLang="en-US" smtClean="0"/>
              <a:t>‹#›</a:t>
            </a:fld>
            <a:endParaRPr kumimoji="1" lang="zh-TW" altLang="en-US"/>
          </a:p>
        </p:txBody>
      </p:sp>
    </p:spTree>
    <p:extLst>
      <p:ext uri="{BB962C8B-B14F-4D97-AF65-F5344CB8AC3E}">
        <p14:creationId xmlns:p14="http://schemas.microsoft.com/office/powerpoint/2010/main" val="27582361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1EFE9F0-840F-D2BA-C82E-119C4F094715}"/>
              </a:ext>
            </a:extLst>
          </p:cNvPr>
          <p:cNvSpPr>
            <a:spLocks noGrp="1"/>
          </p:cNvSpPr>
          <p:nvPr>
            <p:ph type="title"/>
          </p:nvPr>
        </p:nvSpPr>
        <p:spPr/>
        <p:txBody>
          <a:bodyPr/>
          <a:lstStyle/>
          <a:p>
            <a:r>
              <a:rPr kumimoji="1" lang="zh-TW" altLang="en-US"/>
              <a:t>按一下以編輯母片標題樣式</a:t>
            </a:r>
          </a:p>
        </p:txBody>
      </p:sp>
      <p:sp>
        <p:nvSpPr>
          <p:cNvPr id="3" name="內容版面配置區 2">
            <a:extLst>
              <a:ext uri="{FF2B5EF4-FFF2-40B4-BE49-F238E27FC236}">
                <a16:creationId xmlns:a16="http://schemas.microsoft.com/office/drawing/2014/main" id="{E9ED304D-AF07-824C-913C-0C52E1DFB2F1}"/>
              </a:ext>
            </a:extLst>
          </p:cNvPr>
          <p:cNvSpPr>
            <a:spLocks noGrp="1"/>
          </p:cNvSpPr>
          <p:nvPr>
            <p:ph idx="1"/>
          </p:nvPr>
        </p:nvSpPr>
        <p:spPr/>
        <p:txBody>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4" name="日期版面配置區 3">
            <a:extLst>
              <a:ext uri="{FF2B5EF4-FFF2-40B4-BE49-F238E27FC236}">
                <a16:creationId xmlns:a16="http://schemas.microsoft.com/office/drawing/2014/main" id="{E46F87A3-2A04-4F36-BD3B-7320E0ABC2E2}"/>
              </a:ext>
            </a:extLst>
          </p:cNvPr>
          <p:cNvSpPr>
            <a:spLocks noGrp="1"/>
          </p:cNvSpPr>
          <p:nvPr>
            <p:ph type="dt" sz="half" idx="10"/>
          </p:nvPr>
        </p:nvSpPr>
        <p:spPr/>
        <p:txBody>
          <a:bodyPr/>
          <a:lstStyle/>
          <a:p>
            <a:fld id="{3A8AC8D0-1DF9-DE48-97C5-DC6F907C58AE}" type="datetime1">
              <a:rPr kumimoji="1" lang="zh-TW" altLang="en-US" smtClean="0"/>
              <a:t>2023/4/23</a:t>
            </a:fld>
            <a:endParaRPr kumimoji="1" lang="zh-TW" altLang="en-US"/>
          </a:p>
        </p:txBody>
      </p:sp>
      <p:sp>
        <p:nvSpPr>
          <p:cNvPr id="5" name="頁尾版面配置區 4">
            <a:extLst>
              <a:ext uri="{FF2B5EF4-FFF2-40B4-BE49-F238E27FC236}">
                <a16:creationId xmlns:a16="http://schemas.microsoft.com/office/drawing/2014/main" id="{591737B5-958A-2904-227F-A1051F416AD1}"/>
              </a:ext>
            </a:extLst>
          </p:cNvPr>
          <p:cNvSpPr>
            <a:spLocks noGrp="1"/>
          </p:cNvSpPr>
          <p:nvPr>
            <p:ph type="ftr" sz="quarter" idx="11"/>
          </p:nvPr>
        </p:nvSpPr>
        <p:spPr/>
        <p:txBody>
          <a:bodyPr/>
          <a:lstStyle/>
          <a:p>
            <a:endParaRPr kumimoji="1" lang="zh-TW" altLang="en-US"/>
          </a:p>
        </p:txBody>
      </p:sp>
      <p:sp>
        <p:nvSpPr>
          <p:cNvPr id="6" name="投影片編號版面配置區 5">
            <a:extLst>
              <a:ext uri="{FF2B5EF4-FFF2-40B4-BE49-F238E27FC236}">
                <a16:creationId xmlns:a16="http://schemas.microsoft.com/office/drawing/2014/main" id="{A3BFBF28-F11E-8B44-1341-F0A384F5C6AE}"/>
              </a:ext>
            </a:extLst>
          </p:cNvPr>
          <p:cNvSpPr>
            <a:spLocks noGrp="1"/>
          </p:cNvSpPr>
          <p:nvPr>
            <p:ph type="sldNum" sz="quarter" idx="12"/>
          </p:nvPr>
        </p:nvSpPr>
        <p:spPr/>
        <p:txBody>
          <a:bodyPr/>
          <a:lstStyle/>
          <a:p>
            <a:fld id="{172F2753-FA7D-7348-BD56-5EC7C5DB9863}" type="slidenum">
              <a:rPr kumimoji="1" lang="zh-TW" altLang="en-US" smtClean="0"/>
              <a:t>‹#›</a:t>
            </a:fld>
            <a:endParaRPr kumimoji="1" lang="zh-TW" altLang="en-US"/>
          </a:p>
        </p:txBody>
      </p:sp>
    </p:spTree>
    <p:extLst>
      <p:ext uri="{BB962C8B-B14F-4D97-AF65-F5344CB8AC3E}">
        <p14:creationId xmlns:p14="http://schemas.microsoft.com/office/powerpoint/2010/main" val="1523109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79034AE-85AA-446C-587C-A284AA900547}"/>
              </a:ext>
            </a:extLst>
          </p:cNvPr>
          <p:cNvSpPr>
            <a:spLocks noGrp="1"/>
          </p:cNvSpPr>
          <p:nvPr>
            <p:ph type="title"/>
          </p:nvPr>
        </p:nvSpPr>
        <p:spPr>
          <a:xfrm>
            <a:off x="831850" y="1709738"/>
            <a:ext cx="10515600" cy="2852737"/>
          </a:xfrm>
        </p:spPr>
        <p:txBody>
          <a:bodyPr anchor="b"/>
          <a:lstStyle>
            <a:lvl1pPr>
              <a:defRPr sz="6000"/>
            </a:lvl1pPr>
          </a:lstStyle>
          <a:p>
            <a:r>
              <a:rPr kumimoji="1" lang="zh-TW" altLang="en-US"/>
              <a:t>按一下以編輯母片標題樣式</a:t>
            </a:r>
          </a:p>
        </p:txBody>
      </p:sp>
      <p:sp>
        <p:nvSpPr>
          <p:cNvPr id="3" name="文字版面配置區 2">
            <a:extLst>
              <a:ext uri="{FF2B5EF4-FFF2-40B4-BE49-F238E27FC236}">
                <a16:creationId xmlns:a16="http://schemas.microsoft.com/office/drawing/2014/main" id="{84682F1D-139C-8E23-CCC5-82E1286FCB6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TW" altLang="en-US"/>
              <a:t>按一下以編輯母片文字樣式</a:t>
            </a:r>
          </a:p>
        </p:txBody>
      </p:sp>
      <p:sp>
        <p:nvSpPr>
          <p:cNvPr id="4" name="日期版面配置區 3">
            <a:extLst>
              <a:ext uri="{FF2B5EF4-FFF2-40B4-BE49-F238E27FC236}">
                <a16:creationId xmlns:a16="http://schemas.microsoft.com/office/drawing/2014/main" id="{88108DAB-F845-1DA6-CC37-86E11810C695}"/>
              </a:ext>
            </a:extLst>
          </p:cNvPr>
          <p:cNvSpPr>
            <a:spLocks noGrp="1"/>
          </p:cNvSpPr>
          <p:nvPr>
            <p:ph type="dt" sz="half" idx="10"/>
          </p:nvPr>
        </p:nvSpPr>
        <p:spPr/>
        <p:txBody>
          <a:bodyPr/>
          <a:lstStyle/>
          <a:p>
            <a:fld id="{F474BE1F-B9B4-A846-B97A-070214ACE94D}" type="datetime1">
              <a:rPr kumimoji="1" lang="zh-TW" altLang="en-US" smtClean="0"/>
              <a:t>2023/4/23</a:t>
            </a:fld>
            <a:endParaRPr kumimoji="1" lang="zh-TW" altLang="en-US"/>
          </a:p>
        </p:txBody>
      </p:sp>
      <p:sp>
        <p:nvSpPr>
          <p:cNvPr id="5" name="頁尾版面配置區 4">
            <a:extLst>
              <a:ext uri="{FF2B5EF4-FFF2-40B4-BE49-F238E27FC236}">
                <a16:creationId xmlns:a16="http://schemas.microsoft.com/office/drawing/2014/main" id="{E2B3C82D-0FD2-F5F0-074A-EE7AD5DBDBCE}"/>
              </a:ext>
            </a:extLst>
          </p:cNvPr>
          <p:cNvSpPr>
            <a:spLocks noGrp="1"/>
          </p:cNvSpPr>
          <p:nvPr>
            <p:ph type="ftr" sz="quarter" idx="11"/>
          </p:nvPr>
        </p:nvSpPr>
        <p:spPr/>
        <p:txBody>
          <a:bodyPr/>
          <a:lstStyle/>
          <a:p>
            <a:endParaRPr kumimoji="1" lang="zh-TW" altLang="en-US"/>
          </a:p>
        </p:txBody>
      </p:sp>
      <p:sp>
        <p:nvSpPr>
          <p:cNvPr id="6" name="投影片編號版面配置區 5">
            <a:extLst>
              <a:ext uri="{FF2B5EF4-FFF2-40B4-BE49-F238E27FC236}">
                <a16:creationId xmlns:a16="http://schemas.microsoft.com/office/drawing/2014/main" id="{44BE1618-E7F1-DE1D-C196-E3BD02AD8959}"/>
              </a:ext>
            </a:extLst>
          </p:cNvPr>
          <p:cNvSpPr>
            <a:spLocks noGrp="1"/>
          </p:cNvSpPr>
          <p:nvPr>
            <p:ph type="sldNum" sz="quarter" idx="12"/>
          </p:nvPr>
        </p:nvSpPr>
        <p:spPr/>
        <p:txBody>
          <a:bodyPr/>
          <a:lstStyle/>
          <a:p>
            <a:fld id="{172F2753-FA7D-7348-BD56-5EC7C5DB9863}" type="slidenum">
              <a:rPr kumimoji="1" lang="zh-TW" altLang="en-US" smtClean="0"/>
              <a:t>‹#›</a:t>
            </a:fld>
            <a:endParaRPr kumimoji="1" lang="zh-TW" altLang="en-US"/>
          </a:p>
        </p:txBody>
      </p:sp>
    </p:spTree>
    <p:extLst>
      <p:ext uri="{BB962C8B-B14F-4D97-AF65-F5344CB8AC3E}">
        <p14:creationId xmlns:p14="http://schemas.microsoft.com/office/powerpoint/2010/main" val="20258856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D9373E8-C221-CCA6-2368-F9F72B9D9329}"/>
              </a:ext>
            </a:extLst>
          </p:cNvPr>
          <p:cNvSpPr>
            <a:spLocks noGrp="1"/>
          </p:cNvSpPr>
          <p:nvPr>
            <p:ph type="title"/>
          </p:nvPr>
        </p:nvSpPr>
        <p:spPr/>
        <p:txBody>
          <a:bodyPr/>
          <a:lstStyle/>
          <a:p>
            <a:r>
              <a:rPr kumimoji="1" lang="zh-TW" altLang="en-US"/>
              <a:t>按一下以編輯母片標題樣式</a:t>
            </a:r>
          </a:p>
        </p:txBody>
      </p:sp>
      <p:sp>
        <p:nvSpPr>
          <p:cNvPr id="3" name="內容版面配置區 2">
            <a:extLst>
              <a:ext uri="{FF2B5EF4-FFF2-40B4-BE49-F238E27FC236}">
                <a16:creationId xmlns:a16="http://schemas.microsoft.com/office/drawing/2014/main" id="{63AACA45-A2C6-C900-50AC-14959E518D9A}"/>
              </a:ext>
            </a:extLst>
          </p:cNvPr>
          <p:cNvSpPr>
            <a:spLocks noGrp="1"/>
          </p:cNvSpPr>
          <p:nvPr>
            <p:ph sz="half" idx="1"/>
          </p:nvPr>
        </p:nvSpPr>
        <p:spPr>
          <a:xfrm>
            <a:off x="838200" y="1825625"/>
            <a:ext cx="5181600" cy="4351338"/>
          </a:xfrm>
        </p:spPr>
        <p:txBody>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4" name="內容版面配置區 3">
            <a:extLst>
              <a:ext uri="{FF2B5EF4-FFF2-40B4-BE49-F238E27FC236}">
                <a16:creationId xmlns:a16="http://schemas.microsoft.com/office/drawing/2014/main" id="{C107B103-CCDF-DF26-5A08-B8916BAE3154}"/>
              </a:ext>
            </a:extLst>
          </p:cNvPr>
          <p:cNvSpPr>
            <a:spLocks noGrp="1"/>
          </p:cNvSpPr>
          <p:nvPr>
            <p:ph sz="half" idx="2"/>
          </p:nvPr>
        </p:nvSpPr>
        <p:spPr>
          <a:xfrm>
            <a:off x="6172200" y="1825625"/>
            <a:ext cx="5181600" cy="4351338"/>
          </a:xfrm>
        </p:spPr>
        <p:txBody>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5" name="日期版面配置區 4">
            <a:extLst>
              <a:ext uri="{FF2B5EF4-FFF2-40B4-BE49-F238E27FC236}">
                <a16:creationId xmlns:a16="http://schemas.microsoft.com/office/drawing/2014/main" id="{DF7CB6AF-97F7-B451-5740-96E250C2E584}"/>
              </a:ext>
            </a:extLst>
          </p:cNvPr>
          <p:cNvSpPr>
            <a:spLocks noGrp="1"/>
          </p:cNvSpPr>
          <p:nvPr>
            <p:ph type="dt" sz="half" idx="10"/>
          </p:nvPr>
        </p:nvSpPr>
        <p:spPr/>
        <p:txBody>
          <a:bodyPr/>
          <a:lstStyle/>
          <a:p>
            <a:fld id="{6207FC3B-1BE8-CC46-9612-A48612057A4F}" type="datetime1">
              <a:rPr kumimoji="1" lang="zh-TW" altLang="en-US" smtClean="0"/>
              <a:t>2023/4/23</a:t>
            </a:fld>
            <a:endParaRPr kumimoji="1" lang="zh-TW" altLang="en-US"/>
          </a:p>
        </p:txBody>
      </p:sp>
      <p:sp>
        <p:nvSpPr>
          <p:cNvPr id="6" name="頁尾版面配置區 5">
            <a:extLst>
              <a:ext uri="{FF2B5EF4-FFF2-40B4-BE49-F238E27FC236}">
                <a16:creationId xmlns:a16="http://schemas.microsoft.com/office/drawing/2014/main" id="{34251108-690C-D0CA-BC70-0791A453522E}"/>
              </a:ext>
            </a:extLst>
          </p:cNvPr>
          <p:cNvSpPr>
            <a:spLocks noGrp="1"/>
          </p:cNvSpPr>
          <p:nvPr>
            <p:ph type="ftr" sz="quarter" idx="11"/>
          </p:nvPr>
        </p:nvSpPr>
        <p:spPr/>
        <p:txBody>
          <a:bodyPr/>
          <a:lstStyle/>
          <a:p>
            <a:endParaRPr kumimoji="1" lang="zh-TW" altLang="en-US"/>
          </a:p>
        </p:txBody>
      </p:sp>
      <p:sp>
        <p:nvSpPr>
          <p:cNvPr id="7" name="投影片編號版面配置區 6">
            <a:extLst>
              <a:ext uri="{FF2B5EF4-FFF2-40B4-BE49-F238E27FC236}">
                <a16:creationId xmlns:a16="http://schemas.microsoft.com/office/drawing/2014/main" id="{74F2AC88-D233-B625-3207-C09C6226D894}"/>
              </a:ext>
            </a:extLst>
          </p:cNvPr>
          <p:cNvSpPr>
            <a:spLocks noGrp="1"/>
          </p:cNvSpPr>
          <p:nvPr>
            <p:ph type="sldNum" sz="quarter" idx="12"/>
          </p:nvPr>
        </p:nvSpPr>
        <p:spPr/>
        <p:txBody>
          <a:bodyPr/>
          <a:lstStyle/>
          <a:p>
            <a:fld id="{172F2753-FA7D-7348-BD56-5EC7C5DB9863}" type="slidenum">
              <a:rPr kumimoji="1" lang="zh-TW" altLang="en-US" smtClean="0"/>
              <a:t>‹#›</a:t>
            </a:fld>
            <a:endParaRPr kumimoji="1" lang="zh-TW" altLang="en-US"/>
          </a:p>
        </p:txBody>
      </p:sp>
    </p:spTree>
    <p:extLst>
      <p:ext uri="{BB962C8B-B14F-4D97-AF65-F5344CB8AC3E}">
        <p14:creationId xmlns:p14="http://schemas.microsoft.com/office/powerpoint/2010/main" val="42012196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CBAC890-5E21-9C60-6B12-16947EE369A3}"/>
              </a:ext>
            </a:extLst>
          </p:cNvPr>
          <p:cNvSpPr>
            <a:spLocks noGrp="1"/>
          </p:cNvSpPr>
          <p:nvPr>
            <p:ph type="title"/>
          </p:nvPr>
        </p:nvSpPr>
        <p:spPr>
          <a:xfrm>
            <a:off x="839788" y="365125"/>
            <a:ext cx="10515600" cy="1325563"/>
          </a:xfrm>
        </p:spPr>
        <p:txBody>
          <a:bodyPr/>
          <a:lstStyle/>
          <a:p>
            <a:r>
              <a:rPr kumimoji="1" lang="zh-TW" altLang="en-US"/>
              <a:t>按一下以編輯母片標題樣式</a:t>
            </a:r>
          </a:p>
        </p:txBody>
      </p:sp>
      <p:sp>
        <p:nvSpPr>
          <p:cNvPr id="3" name="文字版面配置區 2">
            <a:extLst>
              <a:ext uri="{FF2B5EF4-FFF2-40B4-BE49-F238E27FC236}">
                <a16:creationId xmlns:a16="http://schemas.microsoft.com/office/drawing/2014/main" id="{BCFE4B51-3E23-414B-0548-54EEBB42F50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TW" altLang="en-US"/>
              <a:t>按一下以編輯母片文字樣式</a:t>
            </a:r>
          </a:p>
        </p:txBody>
      </p:sp>
      <p:sp>
        <p:nvSpPr>
          <p:cNvPr id="4" name="內容版面配置區 3">
            <a:extLst>
              <a:ext uri="{FF2B5EF4-FFF2-40B4-BE49-F238E27FC236}">
                <a16:creationId xmlns:a16="http://schemas.microsoft.com/office/drawing/2014/main" id="{113CADC3-5A82-5F03-7F23-A36FAFBD05B3}"/>
              </a:ext>
            </a:extLst>
          </p:cNvPr>
          <p:cNvSpPr>
            <a:spLocks noGrp="1"/>
          </p:cNvSpPr>
          <p:nvPr>
            <p:ph sz="half" idx="2"/>
          </p:nvPr>
        </p:nvSpPr>
        <p:spPr>
          <a:xfrm>
            <a:off x="839788" y="2505075"/>
            <a:ext cx="5157787" cy="3684588"/>
          </a:xfrm>
        </p:spPr>
        <p:txBody>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5" name="文字版面配置區 4">
            <a:extLst>
              <a:ext uri="{FF2B5EF4-FFF2-40B4-BE49-F238E27FC236}">
                <a16:creationId xmlns:a16="http://schemas.microsoft.com/office/drawing/2014/main" id="{81AE9414-4B54-1287-0E85-9A3F041A6B4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TW" altLang="en-US"/>
              <a:t>按一下以編輯母片文字樣式</a:t>
            </a:r>
          </a:p>
        </p:txBody>
      </p:sp>
      <p:sp>
        <p:nvSpPr>
          <p:cNvPr id="6" name="內容版面配置區 5">
            <a:extLst>
              <a:ext uri="{FF2B5EF4-FFF2-40B4-BE49-F238E27FC236}">
                <a16:creationId xmlns:a16="http://schemas.microsoft.com/office/drawing/2014/main" id="{C5DA326A-484C-9A4A-6D4E-74AE247A3476}"/>
              </a:ext>
            </a:extLst>
          </p:cNvPr>
          <p:cNvSpPr>
            <a:spLocks noGrp="1"/>
          </p:cNvSpPr>
          <p:nvPr>
            <p:ph sz="quarter" idx="4"/>
          </p:nvPr>
        </p:nvSpPr>
        <p:spPr>
          <a:xfrm>
            <a:off x="6172200" y="2505075"/>
            <a:ext cx="5183188" cy="3684588"/>
          </a:xfrm>
        </p:spPr>
        <p:txBody>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7" name="日期版面配置區 6">
            <a:extLst>
              <a:ext uri="{FF2B5EF4-FFF2-40B4-BE49-F238E27FC236}">
                <a16:creationId xmlns:a16="http://schemas.microsoft.com/office/drawing/2014/main" id="{EDD52DC8-207D-27F4-C4FF-2DE5064A7C65}"/>
              </a:ext>
            </a:extLst>
          </p:cNvPr>
          <p:cNvSpPr>
            <a:spLocks noGrp="1"/>
          </p:cNvSpPr>
          <p:nvPr>
            <p:ph type="dt" sz="half" idx="10"/>
          </p:nvPr>
        </p:nvSpPr>
        <p:spPr/>
        <p:txBody>
          <a:bodyPr/>
          <a:lstStyle/>
          <a:p>
            <a:fld id="{2F2DFCD8-C483-604A-9F50-EC24522E3A01}" type="datetime1">
              <a:rPr kumimoji="1" lang="zh-TW" altLang="en-US" smtClean="0"/>
              <a:t>2023/4/23</a:t>
            </a:fld>
            <a:endParaRPr kumimoji="1" lang="zh-TW" altLang="en-US"/>
          </a:p>
        </p:txBody>
      </p:sp>
      <p:sp>
        <p:nvSpPr>
          <p:cNvPr id="8" name="頁尾版面配置區 7">
            <a:extLst>
              <a:ext uri="{FF2B5EF4-FFF2-40B4-BE49-F238E27FC236}">
                <a16:creationId xmlns:a16="http://schemas.microsoft.com/office/drawing/2014/main" id="{02487F91-3B95-D1B0-701C-FEF35DF0CDD8}"/>
              </a:ext>
            </a:extLst>
          </p:cNvPr>
          <p:cNvSpPr>
            <a:spLocks noGrp="1"/>
          </p:cNvSpPr>
          <p:nvPr>
            <p:ph type="ftr" sz="quarter" idx="11"/>
          </p:nvPr>
        </p:nvSpPr>
        <p:spPr/>
        <p:txBody>
          <a:bodyPr/>
          <a:lstStyle/>
          <a:p>
            <a:endParaRPr kumimoji="1" lang="zh-TW" altLang="en-US"/>
          </a:p>
        </p:txBody>
      </p:sp>
      <p:sp>
        <p:nvSpPr>
          <p:cNvPr id="9" name="投影片編號版面配置區 8">
            <a:extLst>
              <a:ext uri="{FF2B5EF4-FFF2-40B4-BE49-F238E27FC236}">
                <a16:creationId xmlns:a16="http://schemas.microsoft.com/office/drawing/2014/main" id="{29E38C4D-9BB6-CA23-6BA3-3A595BA70A56}"/>
              </a:ext>
            </a:extLst>
          </p:cNvPr>
          <p:cNvSpPr>
            <a:spLocks noGrp="1"/>
          </p:cNvSpPr>
          <p:nvPr>
            <p:ph type="sldNum" sz="quarter" idx="12"/>
          </p:nvPr>
        </p:nvSpPr>
        <p:spPr/>
        <p:txBody>
          <a:bodyPr/>
          <a:lstStyle/>
          <a:p>
            <a:fld id="{172F2753-FA7D-7348-BD56-5EC7C5DB9863}" type="slidenum">
              <a:rPr kumimoji="1" lang="zh-TW" altLang="en-US" smtClean="0"/>
              <a:t>‹#›</a:t>
            </a:fld>
            <a:endParaRPr kumimoji="1" lang="zh-TW" altLang="en-US"/>
          </a:p>
        </p:txBody>
      </p:sp>
    </p:spTree>
    <p:extLst>
      <p:ext uri="{BB962C8B-B14F-4D97-AF65-F5344CB8AC3E}">
        <p14:creationId xmlns:p14="http://schemas.microsoft.com/office/powerpoint/2010/main" val="12188546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C7CEFFC-C2FF-7B78-6D9B-940D6240DCDD}"/>
              </a:ext>
            </a:extLst>
          </p:cNvPr>
          <p:cNvSpPr>
            <a:spLocks noGrp="1"/>
          </p:cNvSpPr>
          <p:nvPr>
            <p:ph type="title"/>
          </p:nvPr>
        </p:nvSpPr>
        <p:spPr/>
        <p:txBody>
          <a:bodyPr/>
          <a:lstStyle/>
          <a:p>
            <a:r>
              <a:rPr kumimoji="1" lang="zh-TW" altLang="en-US"/>
              <a:t>按一下以編輯母片標題樣式</a:t>
            </a:r>
          </a:p>
        </p:txBody>
      </p:sp>
      <p:sp>
        <p:nvSpPr>
          <p:cNvPr id="3" name="日期版面配置區 2">
            <a:extLst>
              <a:ext uri="{FF2B5EF4-FFF2-40B4-BE49-F238E27FC236}">
                <a16:creationId xmlns:a16="http://schemas.microsoft.com/office/drawing/2014/main" id="{C3752A43-F84F-F788-AE0D-3227ED560591}"/>
              </a:ext>
            </a:extLst>
          </p:cNvPr>
          <p:cNvSpPr>
            <a:spLocks noGrp="1"/>
          </p:cNvSpPr>
          <p:nvPr>
            <p:ph type="dt" sz="half" idx="10"/>
          </p:nvPr>
        </p:nvSpPr>
        <p:spPr/>
        <p:txBody>
          <a:bodyPr/>
          <a:lstStyle/>
          <a:p>
            <a:fld id="{4C01B007-CA0D-6247-BF0E-E773C2EE5163}" type="datetime1">
              <a:rPr kumimoji="1" lang="zh-TW" altLang="en-US" smtClean="0"/>
              <a:t>2023/4/23</a:t>
            </a:fld>
            <a:endParaRPr kumimoji="1" lang="zh-TW" altLang="en-US"/>
          </a:p>
        </p:txBody>
      </p:sp>
      <p:sp>
        <p:nvSpPr>
          <p:cNvPr id="4" name="頁尾版面配置區 3">
            <a:extLst>
              <a:ext uri="{FF2B5EF4-FFF2-40B4-BE49-F238E27FC236}">
                <a16:creationId xmlns:a16="http://schemas.microsoft.com/office/drawing/2014/main" id="{0F58C6CB-76F7-E9A5-9407-07E8ACDA8BCB}"/>
              </a:ext>
            </a:extLst>
          </p:cNvPr>
          <p:cNvSpPr>
            <a:spLocks noGrp="1"/>
          </p:cNvSpPr>
          <p:nvPr>
            <p:ph type="ftr" sz="quarter" idx="11"/>
          </p:nvPr>
        </p:nvSpPr>
        <p:spPr/>
        <p:txBody>
          <a:bodyPr/>
          <a:lstStyle/>
          <a:p>
            <a:endParaRPr kumimoji="1" lang="zh-TW" altLang="en-US"/>
          </a:p>
        </p:txBody>
      </p:sp>
      <p:sp>
        <p:nvSpPr>
          <p:cNvPr id="5" name="投影片編號版面配置區 4">
            <a:extLst>
              <a:ext uri="{FF2B5EF4-FFF2-40B4-BE49-F238E27FC236}">
                <a16:creationId xmlns:a16="http://schemas.microsoft.com/office/drawing/2014/main" id="{82A91306-F074-33DF-1F44-6F26ABE0E081}"/>
              </a:ext>
            </a:extLst>
          </p:cNvPr>
          <p:cNvSpPr>
            <a:spLocks noGrp="1"/>
          </p:cNvSpPr>
          <p:nvPr>
            <p:ph type="sldNum" sz="quarter" idx="12"/>
          </p:nvPr>
        </p:nvSpPr>
        <p:spPr/>
        <p:txBody>
          <a:bodyPr/>
          <a:lstStyle/>
          <a:p>
            <a:fld id="{172F2753-FA7D-7348-BD56-5EC7C5DB9863}" type="slidenum">
              <a:rPr kumimoji="1" lang="zh-TW" altLang="en-US" smtClean="0"/>
              <a:t>‹#›</a:t>
            </a:fld>
            <a:endParaRPr kumimoji="1" lang="zh-TW" altLang="en-US"/>
          </a:p>
        </p:txBody>
      </p:sp>
    </p:spTree>
    <p:extLst>
      <p:ext uri="{BB962C8B-B14F-4D97-AF65-F5344CB8AC3E}">
        <p14:creationId xmlns:p14="http://schemas.microsoft.com/office/powerpoint/2010/main" val="2720950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a:extLst>
              <a:ext uri="{FF2B5EF4-FFF2-40B4-BE49-F238E27FC236}">
                <a16:creationId xmlns:a16="http://schemas.microsoft.com/office/drawing/2014/main" id="{C1F5A35B-6EC5-3F10-102C-6BA98492215D}"/>
              </a:ext>
            </a:extLst>
          </p:cNvPr>
          <p:cNvSpPr>
            <a:spLocks noGrp="1"/>
          </p:cNvSpPr>
          <p:nvPr>
            <p:ph type="dt" sz="half" idx="10"/>
          </p:nvPr>
        </p:nvSpPr>
        <p:spPr/>
        <p:txBody>
          <a:bodyPr/>
          <a:lstStyle/>
          <a:p>
            <a:fld id="{7C57E372-0459-9B4A-905E-548DD9F99DEC}" type="datetime1">
              <a:rPr kumimoji="1" lang="zh-TW" altLang="en-US" smtClean="0"/>
              <a:t>2023/4/23</a:t>
            </a:fld>
            <a:endParaRPr kumimoji="1" lang="zh-TW" altLang="en-US"/>
          </a:p>
        </p:txBody>
      </p:sp>
      <p:sp>
        <p:nvSpPr>
          <p:cNvPr id="3" name="頁尾版面配置區 2">
            <a:extLst>
              <a:ext uri="{FF2B5EF4-FFF2-40B4-BE49-F238E27FC236}">
                <a16:creationId xmlns:a16="http://schemas.microsoft.com/office/drawing/2014/main" id="{FD2D40EE-5413-717A-B39B-807203E4E641}"/>
              </a:ext>
            </a:extLst>
          </p:cNvPr>
          <p:cNvSpPr>
            <a:spLocks noGrp="1"/>
          </p:cNvSpPr>
          <p:nvPr>
            <p:ph type="ftr" sz="quarter" idx="11"/>
          </p:nvPr>
        </p:nvSpPr>
        <p:spPr/>
        <p:txBody>
          <a:bodyPr/>
          <a:lstStyle/>
          <a:p>
            <a:endParaRPr kumimoji="1" lang="zh-TW" altLang="en-US"/>
          </a:p>
        </p:txBody>
      </p:sp>
      <p:sp>
        <p:nvSpPr>
          <p:cNvPr id="4" name="投影片編號版面配置區 3">
            <a:extLst>
              <a:ext uri="{FF2B5EF4-FFF2-40B4-BE49-F238E27FC236}">
                <a16:creationId xmlns:a16="http://schemas.microsoft.com/office/drawing/2014/main" id="{B9CE02F8-E129-C3DE-2E91-72C5FDD847EE}"/>
              </a:ext>
            </a:extLst>
          </p:cNvPr>
          <p:cNvSpPr>
            <a:spLocks noGrp="1"/>
          </p:cNvSpPr>
          <p:nvPr>
            <p:ph type="sldNum" sz="quarter" idx="12"/>
          </p:nvPr>
        </p:nvSpPr>
        <p:spPr/>
        <p:txBody>
          <a:bodyPr/>
          <a:lstStyle/>
          <a:p>
            <a:fld id="{172F2753-FA7D-7348-BD56-5EC7C5DB9863}" type="slidenum">
              <a:rPr kumimoji="1" lang="zh-TW" altLang="en-US" smtClean="0"/>
              <a:t>‹#›</a:t>
            </a:fld>
            <a:endParaRPr kumimoji="1" lang="zh-TW" altLang="en-US"/>
          </a:p>
        </p:txBody>
      </p:sp>
    </p:spTree>
    <p:extLst>
      <p:ext uri="{BB962C8B-B14F-4D97-AF65-F5344CB8AC3E}">
        <p14:creationId xmlns:p14="http://schemas.microsoft.com/office/powerpoint/2010/main" val="22957991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輔助字幕的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2852DB2-192E-E737-66B0-35EB683E9FA8}"/>
              </a:ext>
            </a:extLst>
          </p:cNvPr>
          <p:cNvSpPr>
            <a:spLocks noGrp="1"/>
          </p:cNvSpPr>
          <p:nvPr>
            <p:ph type="title"/>
          </p:nvPr>
        </p:nvSpPr>
        <p:spPr>
          <a:xfrm>
            <a:off x="839788" y="457200"/>
            <a:ext cx="3932237" cy="1600200"/>
          </a:xfrm>
        </p:spPr>
        <p:txBody>
          <a:bodyPr anchor="b"/>
          <a:lstStyle>
            <a:lvl1pPr>
              <a:defRPr sz="3200"/>
            </a:lvl1pPr>
          </a:lstStyle>
          <a:p>
            <a:r>
              <a:rPr kumimoji="1" lang="zh-TW" altLang="en-US"/>
              <a:t>按一下以編輯母片標題樣式</a:t>
            </a:r>
          </a:p>
        </p:txBody>
      </p:sp>
      <p:sp>
        <p:nvSpPr>
          <p:cNvPr id="3" name="內容版面配置區 2">
            <a:extLst>
              <a:ext uri="{FF2B5EF4-FFF2-40B4-BE49-F238E27FC236}">
                <a16:creationId xmlns:a16="http://schemas.microsoft.com/office/drawing/2014/main" id="{FC073482-E5F1-5AE3-5AA5-FDEAEA46F1B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4" name="文字版面配置區 3">
            <a:extLst>
              <a:ext uri="{FF2B5EF4-FFF2-40B4-BE49-F238E27FC236}">
                <a16:creationId xmlns:a16="http://schemas.microsoft.com/office/drawing/2014/main" id="{16414DAC-A73F-4738-035F-43DC617A2A4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TW" altLang="en-US"/>
              <a:t>按一下以編輯母片文字樣式</a:t>
            </a:r>
          </a:p>
        </p:txBody>
      </p:sp>
      <p:sp>
        <p:nvSpPr>
          <p:cNvPr id="5" name="日期版面配置區 4">
            <a:extLst>
              <a:ext uri="{FF2B5EF4-FFF2-40B4-BE49-F238E27FC236}">
                <a16:creationId xmlns:a16="http://schemas.microsoft.com/office/drawing/2014/main" id="{D85461DA-E9D4-0E0A-94DA-09FD3D711746}"/>
              </a:ext>
            </a:extLst>
          </p:cNvPr>
          <p:cNvSpPr>
            <a:spLocks noGrp="1"/>
          </p:cNvSpPr>
          <p:nvPr>
            <p:ph type="dt" sz="half" idx="10"/>
          </p:nvPr>
        </p:nvSpPr>
        <p:spPr/>
        <p:txBody>
          <a:bodyPr/>
          <a:lstStyle/>
          <a:p>
            <a:fld id="{61967547-8F52-9847-970D-90B4C8D0FF2E}" type="datetime1">
              <a:rPr kumimoji="1" lang="zh-TW" altLang="en-US" smtClean="0"/>
              <a:t>2023/4/23</a:t>
            </a:fld>
            <a:endParaRPr kumimoji="1" lang="zh-TW" altLang="en-US"/>
          </a:p>
        </p:txBody>
      </p:sp>
      <p:sp>
        <p:nvSpPr>
          <p:cNvPr id="6" name="頁尾版面配置區 5">
            <a:extLst>
              <a:ext uri="{FF2B5EF4-FFF2-40B4-BE49-F238E27FC236}">
                <a16:creationId xmlns:a16="http://schemas.microsoft.com/office/drawing/2014/main" id="{659125B8-ED25-B2FB-1C45-25BA5B83D9FE}"/>
              </a:ext>
            </a:extLst>
          </p:cNvPr>
          <p:cNvSpPr>
            <a:spLocks noGrp="1"/>
          </p:cNvSpPr>
          <p:nvPr>
            <p:ph type="ftr" sz="quarter" idx="11"/>
          </p:nvPr>
        </p:nvSpPr>
        <p:spPr/>
        <p:txBody>
          <a:bodyPr/>
          <a:lstStyle/>
          <a:p>
            <a:endParaRPr kumimoji="1" lang="zh-TW" altLang="en-US"/>
          </a:p>
        </p:txBody>
      </p:sp>
      <p:sp>
        <p:nvSpPr>
          <p:cNvPr id="7" name="投影片編號版面配置區 6">
            <a:extLst>
              <a:ext uri="{FF2B5EF4-FFF2-40B4-BE49-F238E27FC236}">
                <a16:creationId xmlns:a16="http://schemas.microsoft.com/office/drawing/2014/main" id="{D0C9F080-BEFE-5F5B-5C2C-835A57316499}"/>
              </a:ext>
            </a:extLst>
          </p:cNvPr>
          <p:cNvSpPr>
            <a:spLocks noGrp="1"/>
          </p:cNvSpPr>
          <p:nvPr>
            <p:ph type="sldNum" sz="quarter" idx="12"/>
          </p:nvPr>
        </p:nvSpPr>
        <p:spPr/>
        <p:txBody>
          <a:bodyPr/>
          <a:lstStyle/>
          <a:p>
            <a:fld id="{172F2753-FA7D-7348-BD56-5EC7C5DB9863}" type="slidenum">
              <a:rPr kumimoji="1" lang="zh-TW" altLang="en-US" smtClean="0"/>
              <a:t>‹#›</a:t>
            </a:fld>
            <a:endParaRPr kumimoji="1" lang="zh-TW" altLang="en-US"/>
          </a:p>
        </p:txBody>
      </p:sp>
    </p:spTree>
    <p:extLst>
      <p:ext uri="{BB962C8B-B14F-4D97-AF65-F5344CB8AC3E}">
        <p14:creationId xmlns:p14="http://schemas.microsoft.com/office/powerpoint/2010/main" val="36219136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輔助字幕的圖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69ACB64-5D6E-6EF3-132C-1290656CCEC4}"/>
              </a:ext>
            </a:extLst>
          </p:cNvPr>
          <p:cNvSpPr>
            <a:spLocks noGrp="1"/>
          </p:cNvSpPr>
          <p:nvPr>
            <p:ph type="title"/>
          </p:nvPr>
        </p:nvSpPr>
        <p:spPr>
          <a:xfrm>
            <a:off x="839788" y="457200"/>
            <a:ext cx="3932237" cy="1600200"/>
          </a:xfrm>
        </p:spPr>
        <p:txBody>
          <a:bodyPr anchor="b"/>
          <a:lstStyle>
            <a:lvl1pPr>
              <a:defRPr sz="3200"/>
            </a:lvl1pPr>
          </a:lstStyle>
          <a:p>
            <a:r>
              <a:rPr kumimoji="1" lang="zh-TW" altLang="en-US"/>
              <a:t>按一下以編輯母片標題樣式</a:t>
            </a:r>
          </a:p>
        </p:txBody>
      </p:sp>
      <p:sp>
        <p:nvSpPr>
          <p:cNvPr id="3" name="圖片版面配置區 2">
            <a:extLst>
              <a:ext uri="{FF2B5EF4-FFF2-40B4-BE49-F238E27FC236}">
                <a16:creationId xmlns:a16="http://schemas.microsoft.com/office/drawing/2014/main" id="{F472674B-DD8C-294B-EB37-8487319CBDD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TW" altLang="en-US"/>
          </a:p>
        </p:txBody>
      </p:sp>
      <p:sp>
        <p:nvSpPr>
          <p:cNvPr id="4" name="文字版面配置區 3">
            <a:extLst>
              <a:ext uri="{FF2B5EF4-FFF2-40B4-BE49-F238E27FC236}">
                <a16:creationId xmlns:a16="http://schemas.microsoft.com/office/drawing/2014/main" id="{D7B61B1B-1970-04CC-FB43-227581F6B1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TW" altLang="en-US"/>
              <a:t>按一下以編輯母片文字樣式</a:t>
            </a:r>
          </a:p>
        </p:txBody>
      </p:sp>
      <p:sp>
        <p:nvSpPr>
          <p:cNvPr id="5" name="日期版面配置區 4">
            <a:extLst>
              <a:ext uri="{FF2B5EF4-FFF2-40B4-BE49-F238E27FC236}">
                <a16:creationId xmlns:a16="http://schemas.microsoft.com/office/drawing/2014/main" id="{42620C6E-BF37-01FD-3A53-D5E962A12235}"/>
              </a:ext>
            </a:extLst>
          </p:cNvPr>
          <p:cNvSpPr>
            <a:spLocks noGrp="1"/>
          </p:cNvSpPr>
          <p:nvPr>
            <p:ph type="dt" sz="half" idx="10"/>
          </p:nvPr>
        </p:nvSpPr>
        <p:spPr/>
        <p:txBody>
          <a:bodyPr/>
          <a:lstStyle/>
          <a:p>
            <a:fld id="{B368DCB4-9974-694E-ADE7-171036E3DEFF}" type="datetime1">
              <a:rPr kumimoji="1" lang="zh-TW" altLang="en-US" smtClean="0"/>
              <a:t>2023/4/23</a:t>
            </a:fld>
            <a:endParaRPr kumimoji="1" lang="zh-TW" altLang="en-US"/>
          </a:p>
        </p:txBody>
      </p:sp>
      <p:sp>
        <p:nvSpPr>
          <p:cNvPr id="6" name="頁尾版面配置區 5">
            <a:extLst>
              <a:ext uri="{FF2B5EF4-FFF2-40B4-BE49-F238E27FC236}">
                <a16:creationId xmlns:a16="http://schemas.microsoft.com/office/drawing/2014/main" id="{94764CE9-F68E-3F7F-5FCE-FB91C7374833}"/>
              </a:ext>
            </a:extLst>
          </p:cNvPr>
          <p:cNvSpPr>
            <a:spLocks noGrp="1"/>
          </p:cNvSpPr>
          <p:nvPr>
            <p:ph type="ftr" sz="quarter" idx="11"/>
          </p:nvPr>
        </p:nvSpPr>
        <p:spPr/>
        <p:txBody>
          <a:bodyPr/>
          <a:lstStyle/>
          <a:p>
            <a:endParaRPr kumimoji="1" lang="zh-TW" altLang="en-US"/>
          </a:p>
        </p:txBody>
      </p:sp>
      <p:sp>
        <p:nvSpPr>
          <p:cNvPr id="7" name="投影片編號版面配置區 6">
            <a:extLst>
              <a:ext uri="{FF2B5EF4-FFF2-40B4-BE49-F238E27FC236}">
                <a16:creationId xmlns:a16="http://schemas.microsoft.com/office/drawing/2014/main" id="{4FB5114E-9F81-15B6-8B67-2EDECB957AEA}"/>
              </a:ext>
            </a:extLst>
          </p:cNvPr>
          <p:cNvSpPr>
            <a:spLocks noGrp="1"/>
          </p:cNvSpPr>
          <p:nvPr>
            <p:ph type="sldNum" sz="quarter" idx="12"/>
          </p:nvPr>
        </p:nvSpPr>
        <p:spPr/>
        <p:txBody>
          <a:bodyPr/>
          <a:lstStyle/>
          <a:p>
            <a:fld id="{172F2753-FA7D-7348-BD56-5EC7C5DB9863}" type="slidenum">
              <a:rPr kumimoji="1" lang="zh-TW" altLang="en-US" smtClean="0"/>
              <a:t>‹#›</a:t>
            </a:fld>
            <a:endParaRPr kumimoji="1" lang="zh-TW" altLang="en-US"/>
          </a:p>
        </p:txBody>
      </p:sp>
    </p:spTree>
    <p:extLst>
      <p:ext uri="{BB962C8B-B14F-4D97-AF65-F5344CB8AC3E}">
        <p14:creationId xmlns:p14="http://schemas.microsoft.com/office/powerpoint/2010/main" val="18484673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標題版面配置區 1">
            <a:extLst>
              <a:ext uri="{FF2B5EF4-FFF2-40B4-BE49-F238E27FC236}">
                <a16:creationId xmlns:a16="http://schemas.microsoft.com/office/drawing/2014/main" id="{CAC15927-2521-224E-04F4-A25964C3097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TW" altLang="en-US"/>
              <a:t>按一下以編輯母片標題樣式</a:t>
            </a:r>
          </a:p>
        </p:txBody>
      </p:sp>
      <p:sp>
        <p:nvSpPr>
          <p:cNvPr id="3" name="文字版面配置區 2">
            <a:extLst>
              <a:ext uri="{FF2B5EF4-FFF2-40B4-BE49-F238E27FC236}">
                <a16:creationId xmlns:a16="http://schemas.microsoft.com/office/drawing/2014/main" id="{1463937B-759C-17C8-4134-A133AE98B6D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4" name="日期版面配置區 3">
            <a:extLst>
              <a:ext uri="{FF2B5EF4-FFF2-40B4-BE49-F238E27FC236}">
                <a16:creationId xmlns:a16="http://schemas.microsoft.com/office/drawing/2014/main" id="{7F6C504E-31C8-804C-C552-444EAF7C16A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46B7B5-7827-A848-8090-003008E26D60}" type="datetime1">
              <a:rPr kumimoji="1" lang="zh-TW" altLang="en-US" smtClean="0"/>
              <a:t>2023/4/23</a:t>
            </a:fld>
            <a:endParaRPr kumimoji="1" lang="zh-TW" altLang="en-US"/>
          </a:p>
        </p:txBody>
      </p:sp>
      <p:sp>
        <p:nvSpPr>
          <p:cNvPr id="5" name="頁尾版面配置區 4">
            <a:extLst>
              <a:ext uri="{FF2B5EF4-FFF2-40B4-BE49-F238E27FC236}">
                <a16:creationId xmlns:a16="http://schemas.microsoft.com/office/drawing/2014/main" id="{06141FC0-C54E-055F-488E-DFFEF231515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TW" altLang="en-US"/>
          </a:p>
        </p:txBody>
      </p:sp>
      <p:sp>
        <p:nvSpPr>
          <p:cNvPr id="6" name="投影片編號版面配置區 5">
            <a:extLst>
              <a:ext uri="{FF2B5EF4-FFF2-40B4-BE49-F238E27FC236}">
                <a16:creationId xmlns:a16="http://schemas.microsoft.com/office/drawing/2014/main" id="{AFC7A13A-3B8A-4175-FD6A-783894480D3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2F2753-FA7D-7348-BD56-5EC7C5DB9863}" type="slidenum">
              <a:rPr kumimoji="1" lang="zh-TW" altLang="en-US" smtClean="0"/>
              <a:t>‹#›</a:t>
            </a:fld>
            <a:endParaRPr kumimoji="1" lang="zh-TW" altLang="en-US"/>
          </a:p>
        </p:txBody>
      </p:sp>
    </p:spTree>
    <p:extLst>
      <p:ext uri="{BB962C8B-B14F-4D97-AF65-F5344CB8AC3E}">
        <p14:creationId xmlns:p14="http://schemas.microsoft.com/office/powerpoint/2010/main" val="2835960166"/>
      </p:ext>
    </p:extLst>
  </p:cSld>
  <p:clrMap bg1="lt1" tx1="dk1" bg2="lt2" tx2="dk2" accent1="accent1" accent2="accent2" accent3="accent3" accent4="accent4" accent5="accent5" accent6="accent6" hlink="hlink" folHlink="folHlink"/>
  <p:sldLayoutIdLst>
    <p:sldLayoutId id="2147483730" r:id="rId1"/>
    <p:sldLayoutId id="2147483731" r:id="rId2"/>
    <p:sldLayoutId id="2147483732" r:id="rId3"/>
    <p:sldLayoutId id="2147483733" r:id="rId4"/>
    <p:sldLayoutId id="2147483734" r:id="rId5"/>
    <p:sldLayoutId id="2147483735" r:id="rId6"/>
    <p:sldLayoutId id="2147483736" r:id="rId7"/>
    <p:sldLayoutId id="2147483737" r:id="rId8"/>
    <p:sldLayoutId id="2147483738" r:id="rId9"/>
    <p:sldLayoutId id="2147483739" r:id="rId10"/>
    <p:sldLayoutId id="2147483740"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標題 1">
            <a:extLst>
              <a:ext uri="{FF2B5EF4-FFF2-40B4-BE49-F238E27FC236}">
                <a16:creationId xmlns:a16="http://schemas.microsoft.com/office/drawing/2014/main" id="{1EF1EB58-9830-ACF4-0ACE-728820EA9312}"/>
              </a:ext>
            </a:extLst>
          </p:cNvPr>
          <p:cNvSpPr>
            <a:spLocks noGrp="1"/>
          </p:cNvSpPr>
          <p:nvPr>
            <p:ph type="ctrTitle"/>
          </p:nvPr>
        </p:nvSpPr>
        <p:spPr>
          <a:xfrm>
            <a:off x="1524000" y="917106"/>
            <a:ext cx="9144000" cy="2157429"/>
          </a:xfrm>
        </p:spPr>
        <p:txBody>
          <a:bodyPr>
            <a:noAutofit/>
          </a:bodyPr>
          <a:lstStyle/>
          <a:p>
            <a:r>
              <a:rPr kumimoji="1" lang="en-US" altLang="zh-TW" sz="4800" dirty="0">
                <a:latin typeface="Times New Roman" panose="02020603050405020304" pitchFamily="18" charset="0"/>
                <a:cs typeface="Times New Roman" panose="02020603050405020304" pitchFamily="18" charset="0"/>
              </a:rPr>
              <a:t>A New Approach to Use Big Data Tools to Substitute Unstructured Data Warehouse</a:t>
            </a:r>
            <a:endParaRPr kumimoji="1" lang="zh-TW" altLang="en-US" sz="4800" dirty="0">
              <a:latin typeface="Times New Roman" panose="02020603050405020304" pitchFamily="18" charset="0"/>
              <a:cs typeface="Times New Roman" panose="02020603050405020304" pitchFamily="18" charset="0"/>
            </a:endParaRPr>
          </a:p>
        </p:txBody>
      </p:sp>
      <p:sp>
        <p:nvSpPr>
          <p:cNvPr id="12" name="副標題 2">
            <a:extLst>
              <a:ext uri="{FF2B5EF4-FFF2-40B4-BE49-F238E27FC236}">
                <a16:creationId xmlns:a16="http://schemas.microsoft.com/office/drawing/2014/main" id="{7AD2D92D-78E3-FD9D-6997-33A949F4FCAC}"/>
              </a:ext>
            </a:extLst>
          </p:cNvPr>
          <p:cNvSpPr>
            <a:spLocks noGrp="1"/>
          </p:cNvSpPr>
          <p:nvPr>
            <p:ph type="subTitle" idx="1"/>
          </p:nvPr>
        </p:nvSpPr>
        <p:spPr>
          <a:xfrm>
            <a:off x="1391825" y="4463525"/>
            <a:ext cx="9408335" cy="369332"/>
          </a:xfrm>
        </p:spPr>
        <p:txBody>
          <a:bodyPr>
            <a:normAutofit/>
          </a:bodyPr>
          <a:lstStyle/>
          <a:p>
            <a:r>
              <a:rPr kumimoji="1" lang="en-US" altLang="zh-TW" sz="1800" dirty="0">
                <a:solidFill>
                  <a:schemeClr val="tx1"/>
                </a:solidFill>
                <a:latin typeface="Times New Roman" panose="02020603050405020304" pitchFamily="18" charset="0"/>
                <a:cs typeface="Times New Roman" panose="02020603050405020304" pitchFamily="18" charset="0"/>
              </a:rPr>
              <a:t>School of Computing, Southern Institute of Technology Invercargill, New Zealand</a:t>
            </a:r>
            <a:endParaRPr kumimoji="1" lang="zh-TW" altLang="en-US" sz="1800" dirty="0">
              <a:solidFill>
                <a:schemeClr val="tx1"/>
              </a:solidFill>
              <a:latin typeface="Times New Roman" panose="02020603050405020304" pitchFamily="18" charset="0"/>
              <a:cs typeface="Times New Roman" panose="02020603050405020304" pitchFamily="18" charset="0"/>
            </a:endParaRPr>
          </a:p>
        </p:txBody>
      </p:sp>
      <p:sp>
        <p:nvSpPr>
          <p:cNvPr id="13" name="文字方塊 12">
            <a:extLst>
              <a:ext uri="{FF2B5EF4-FFF2-40B4-BE49-F238E27FC236}">
                <a16:creationId xmlns:a16="http://schemas.microsoft.com/office/drawing/2014/main" id="{4C32ADD2-8A87-5AC3-033A-B095A0703BE6}"/>
              </a:ext>
            </a:extLst>
          </p:cNvPr>
          <p:cNvSpPr txBox="1"/>
          <p:nvPr/>
        </p:nvSpPr>
        <p:spPr>
          <a:xfrm>
            <a:off x="2310976" y="5055732"/>
            <a:ext cx="7570032" cy="369332"/>
          </a:xfrm>
          <a:prstGeom prst="rect">
            <a:avLst/>
          </a:prstGeom>
          <a:noFill/>
        </p:spPr>
        <p:txBody>
          <a:bodyPr wrap="square" rtlCol="0">
            <a:spAutoFit/>
          </a:bodyPr>
          <a:lstStyle/>
          <a:p>
            <a:pPr algn="ctr"/>
            <a:r>
              <a:rPr lang="en-US" altLang="zh-TW" dirty="0">
                <a:latin typeface="Times New Roman" panose="02020603050405020304" pitchFamily="18" charset="0"/>
                <a:cs typeface="Times New Roman" panose="02020603050405020304" pitchFamily="18" charset="0"/>
              </a:rPr>
              <a:t>Author: </a:t>
            </a:r>
            <a:r>
              <a:rPr lang="en-US" altLang="zh-TW" dirty="0" err="1">
                <a:latin typeface="Times New Roman" panose="02020603050405020304" pitchFamily="18" charset="0"/>
                <a:cs typeface="Times New Roman" panose="02020603050405020304" pitchFamily="18" charset="0"/>
              </a:rPr>
              <a:t>Oras</a:t>
            </a:r>
            <a:r>
              <a:rPr lang="en-US" altLang="zh-TW" dirty="0">
                <a:latin typeface="Times New Roman" panose="02020603050405020304" pitchFamily="18" charset="0"/>
                <a:cs typeface="Times New Roman" panose="02020603050405020304" pitchFamily="18" charset="0"/>
              </a:rPr>
              <a:t> Baker, </a:t>
            </a:r>
            <a:r>
              <a:rPr lang="en-US" altLang="zh-TW" dirty="0" err="1">
                <a:latin typeface="Times New Roman" panose="02020603050405020304" pitchFamily="18" charset="0"/>
                <a:cs typeface="Times New Roman" panose="02020603050405020304" pitchFamily="18" charset="0"/>
              </a:rPr>
              <a:t>Chuong</a:t>
            </a:r>
            <a:r>
              <a:rPr lang="en-US" altLang="zh-TW" dirty="0">
                <a:latin typeface="Times New Roman" panose="02020603050405020304" pitchFamily="18" charset="0"/>
                <a:cs typeface="Times New Roman" panose="02020603050405020304" pitchFamily="18" charset="0"/>
              </a:rPr>
              <a:t> Nguyen </a:t>
            </a:r>
            <a:r>
              <a:rPr lang="en-US" altLang="zh-TW" dirty="0" err="1">
                <a:latin typeface="Times New Roman" panose="02020603050405020304" pitchFamily="18" charset="0"/>
                <a:cs typeface="Times New Roman" panose="02020603050405020304" pitchFamily="18" charset="0"/>
              </a:rPr>
              <a:t>Thien</a:t>
            </a:r>
            <a:endParaRPr lang="en-US" altLang="zh-TW" dirty="0">
              <a:latin typeface="Times New Roman" panose="02020603050405020304" pitchFamily="18" charset="0"/>
              <a:cs typeface="Times New Roman" panose="02020603050405020304" pitchFamily="18" charset="0"/>
            </a:endParaRPr>
          </a:p>
        </p:txBody>
      </p:sp>
      <p:sp>
        <p:nvSpPr>
          <p:cNvPr id="15" name="文字方塊 14">
            <a:extLst>
              <a:ext uri="{FF2B5EF4-FFF2-40B4-BE49-F238E27FC236}">
                <a16:creationId xmlns:a16="http://schemas.microsoft.com/office/drawing/2014/main" id="{AD665167-2B7F-3616-7289-58D77F4D6390}"/>
              </a:ext>
            </a:extLst>
          </p:cNvPr>
          <p:cNvSpPr txBox="1"/>
          <p:nvPr/>
        </p:nvSpPr>
        <p:spPr>
          <a:xfrm>
            <a:off x="5138863" y="6147155"/>
            <a:ext cx="1914257" cy="369332"/>
          </a:xfrm>
          <a:prstGeom prst="rect">
            <a:avLst/>
          </a:prstGeom>
          <a:noFill/>
        </p:spPr>
        <p:txBody>
          <a:bodyPr wrap="square" rtlCol="0">
            <a:spAutoFit/>
          </a:bodyPr>
          <a:lstStyle/>
          <a:p>
            <a:r>
              <a:rPr kumimoji="1" lang="en-US" altLang="zh-TW" dirty="0">
                <a:latin typeface="Times New Roman" panose="02020603050405020304" pitchFamily="18" charset="0"/>
                <a:cs typeface="Times New Roman" panose="02020603050405020304" pitchFamily="18" charset="0"/>
              </a:rPr>
              <a:t>Presenter :</a:t>
            </a:r>
            <a:r>
              <a:rPr kumimoji="1" lang="zh-TW" altLang="en-US" dirty="0">
                <a:latin typeface="Times New Roman" panose="02020603050405020304" pitchFamily="18" charset="0"/>
                <a:cs typeface="Times New Roman" panose="02020603050405020304" pitchFamily="18" charset="0"/>
              </a:rPr>
              <a:t> </a:t>
            </a:r>
            <a:r>
              <a:rPr kumimoji="1" lang="zh-TW" altLang="en-US" dirty="0">
                <a:latin typeface="DFKai-SB" panose="03000509000000000000" pitchFamily="49" charset="-120"/>
                <a:ea typeface="DFKai-SB" panose="03000509000000000000" pitchFamily="49" charset="-120"/>
                <a:cs typeface="DFKai-SB" panose="03000509000000000000" pitchFamily="49" charset="-120"/>
              </a:rPr>
              <a:t>李冠宏</a:t>
            </a:r>
            <a:r>
              <a:rPr kumimoji="1" lang="en-US" altLang="zh-TW" dirty="0">
                <a:latin typeface="DFKai-SB" panose="03000509000000000000" pitchFamily="49" charset="-120"/>
                <a:ea typeface="DFKai-SB" panose="03000509000000000000" pitchFamily="49" charset="-120"/>
                <a:cs typeface="DFKai-SB" panose="03000509000000000000" pitchFamily="49" charset="-120"/>
              </a:rPr>
              <a:t> </a:t>
            </a:r>
            <a:endParaRPr kumimoji="1" lang="zh-TW" altLang="en-US" dirty="0">
              <a:latin typeface="DFKai-SB" panose="03000509000000000000" pitchFamily="49" charset="-120"/>
              <a:ea typeface="DFKai-SB" panose="03000509000000000000" pitchFamily="49" charset="-120"/>
              <a:cs typeface="DFKai-SB" panose="03000509000000000000" pitchFamily="49" charset="-120"/>
            </a:endParaRPr>
          </a:p>
        </p:txBody>
      </p:sp>
      <p:sp>
        <p:nvSpPr>
          <p:cNvPr id="16" name="副標題 2">
            <a:extLst>
              <a:ext uri="{FF2B5EF4-FFF2-40B4-BE49-F238E27FC236}">
                <a16:creationId xmlns:a16="http://schemas.microsoft.com/office/drawing/2014/main" id="{B83FC401-D147-0E4B-FBA1-8239DCAD0F90}"/>
              </a:ext>
            </a:extLst>
          </p:cNvPr>
          <p:cNvSpPr txBox="1">
            <a:spLocks/>
          </p:cNvSpPr>
          <p:nvPr/>
        </p:nvSpPr>
        <p:spPr>
          <a:xfrm>
            <a:off x="1391823" y="3483085"/>
            <a:ext cx="9408335" cy="36933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altLang="zh-TW" sz="1800" dirty="0">
                <a:latin typeface="Times New Roman" panose="02020603050405020304" pitchFamily="18" charset="0"/>
                <a:cs typeface="Times New Roman" panose="02020603050405020304" pitchFamily="18" charset="0"/>
              </a:rPr>
              <a:t>2020 IEEE Conference on Big Data and Analytics (ICBDA)</a:t>
            </a:r>
          </a:p>
        </p:txBody>
      </p:sp>
      <p:sp>
        <p:nvSpPr>
          <p:cNvPr id="17" name="投影片編號版面配置區 7">
            <a:extLst>
              <a:ext uri="{FF2B5EF4-FFF2-40B4-BE49-F238E27FC236}">
                <a16:creationId xmlns:a16="http://schemas.microsoft.com/office/drawing/2014/main" id="{E07E58BA-5800-16E7-571F-0899370DE8E0}"/>
              </a:ext>
            </a:extLst>
          </p:cNvPr>
          <p:cNvSpPr>
            <a:spLocks noGrp="1"/>
          </p:cNvSpPr>
          <p:nvPr>
            <p:ph type="sldNum" sz="quarter" idx="12"/>
          </p:nvPr>
        </p:nvSpPr>
        <p:spPr>
          <a:xfrm>
            <a:off x="8610600" y="6356350"/>
            <a:ext cx="2743200" cy="365125"/>
          </a:xfrm>
        </p:spPr>
        <p:txBody>
          <a:bodyPr/>
          <a:lstStyle/>
          <a:p>
            <a:fld id="{172F2753-FA7D-7348-BD56-5EC7C5DB9863}" type="slidenum">
              <a:rPr kumimoji="1" lang="zh-TW" altLang="en-US" smtClean="0"/>
              <a:t>1</a:t>
            </a:fld>
            <a:endParaRPr kumimoji="1" lang="zh-TW" altLang="en-US"/>
          </a:p>
        </p:txBody>
      </p:sp>
    </p:spTree>
    <p:extLst>
      <p:ext uri="{BB962C8B-B14F-4D97-AF65-F5344CB8AC3E}">
        <p14:creationId xmlns:p14="http://schemas.microsoft.com/office/powerpoint/2010/main" val="24844509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06B6324-86ED-A939-74F1-E5A416A581E1}"/>
              </a:ext>
            </a:extLst>
          </p:cNvPr>
          <p:cNvSpPr>
            <a:spLocks noGrp="1"/>
          </p:cNvSpPr>
          <p:nvPr>
            <p:ph type="title"/>
          </p:nvPr>
        </p:nvSpPr>
        <p:spPr>
          <a:xfrm>
            <a:off x="913775" y="268711"/>
            <a:ext cx="10364451" cy="1596177"/>
          </a:xfrm>
        </p:spPr>
        <p:txBody>
          <a:bodyPr/>
          <a:lstStyle/>
          <a:p>
            <a:pPr marL="514350" indent="-514350" algn="just"/>
            <a:r>
              <a:rPr kumimoji="1" lang="en-US" altLang="zh-TW" dirty="0">
                <a:solidFill>
                  <a:schemeClr val="accent1">
                    <a:lumMod val="75000"/>
                  </a:schemeClr>
                </a:solidFill>
                <a:latin typeface="Times New Roman" panose="02020603050405020304" pitchFamily="18" charset="0"/>
                <a:cs typeface="Times New Roman" panose="02020603050405020304" pitchFamily="18" charset="0"/>
              </a:rPr>
              <a:t>Related works</a:t>
            </a:r>
          </a:p>
        </p:txBody>
      </p:sp>
      <p:sp>
        <p:nvSpPr>
          <p:cNvPr id="3" name="內容版面配置區 2">
            <a:extLst>
              <a:ext uri="{FF2B5EF4-FFF2-40B4-BE49-F238E27FC236}">
                <a16:creationId xmlns:a16="http://schemas.microsoft.com/office/drawing/2014/main" id="{7F045C18-ABFB-C9FE-88FB-2DB9E44B6C40}"/>
              </a:ext>
            </a:extLst>
          </p:cNvPr>
          <p:cNvSpPr>
            <a:spLocks noGrp="1"/>
          </p:cNvSpPr>
          <p:nvPr>
            <p:ph idx="1"/>
          </p:nvPr>
        </p:nvSpPr>
        <p:spPr>
          <a:xfrm>
            <a:off x="913774" y="1562536"/>
            <a:ext cx="10364452" cy="4654448"/>
          </a:xfrm>
        </p:spPr>
        <p:txBody>
          <a:bodyPr>
            <a:normAutofit/>
          </a:bodyPr>
          <a:lstStyle/>
          <a:p>
            <a:pPr algn="just">
              <a:lnSpc>
                <a:spcPct val="150000"/>
              </a:lnSpc>
            </a:pPr>
            <a:r>
              <a:rPr lang="en-US" altLang="zh-TW" sz="2200" dirty="0">
                <a:latin typeface="Times New Roman" panose="02020603050405020304" pitchFamily="18" charset="0"/>
                <a:cs typeface="Times New Roman" panose="02020603050405020304" pitchFamily="18" charset="0"/>
              </a:rPr>
              <a:t>[7] : Sukumaran and </a:t>
            </a:r>
            <a:r>
              <a:rPr lang="en-US" altLang="zh-TW" sz="2200" dirty="0" err="1">
                <a:latin typeface="Times New Roman" panose="02020603050405020304" pitchFamily="18" charset="0"/>
                <a:cs typeface="Times New Roman" panose="02020603050405020304" pitchFamily="18" charset="0"/>
              </a:rPr>
              <a:t>Sureka</a:t>
            </a:r>
            <a:r>
              <a:rPr lang="en-US" altLang="zh-TW" sz="2200" dirty="0">
                <a:latin typeface="Times New Roman" panose="02020603050405020304" pitchFamily="18" charset="0"/>
                <a:cs typeface="Times New Roman" panose="02020603050405020304" pitchFamily="18" charset="0"/>
              </a:rPr>
              <a:t> indicated that the named entity extraction technique has been a research topic for many years</a:t>
            </a:r>
          </a:p>
          <a:p>
            <a:pPr algn="just">
              <a:lnSpc>
                <a:spcPct val="150000"/>
              </a:lnSpc>
            </a:pPr>
            <a:r>
              <a:rPr lang="en-US" altLang="zh-TW" sz="2200" dirty="0">
                <a:latin typeface="Times New Roman" panose="02020603050405020304" pitchFamily="18" charset="0"/>
                <a:cs typeface="Times New Roman" panose="02020603050405020304" pitchFamily="18" charset="0"/>
              </a:rPr>
              <a:t>[8] : Gupta discussed the deriving facts and dimensions from unstructured data</a:t>
            </a:r>
          </a:p>
          <a:p>
            <a:pPr algn="just">
              <a:lnSpc>
                <a:spcPct val="150000"/>
              </a:lnSpc>
            </a:pPr>
            <a:r>
              <a:rPr lang="en-US" altLang="zh-TW" sz="2200" dirty="0">
                <a:latin typeface="Times New Roman" panose="02020603050405020304" pitchFamily="18" charset="0"/>
                <a:cs typeface="Times New Roman" panose="02020603050405020304" pitchFamily="18" charset="0"/>
              </a:rPr>
              <a:t>[9] : </a:t>
            </a:r>
            <a:r>
              <a:rPr lang="en-US" altLang="zh-TW" sz="2200" dirty="0" err="1">
                <a:latin typeface="Times New Roman" panose="02020603050405020304" pitchFamily="18" charset="0"/>
                <a:cs typeface="Times New Roman" panose="02020603050405020304" pitchFamily="18" charset="0"/>
              </a:rPr>
              <a:t>Alqarni</a:t>
            </a:r>
            <a:r>
              <a:rPr lang="en-US" altLang="zh-TW" sz="2200" dirty="0">
                <a:latin typeface="Times New Roman" panose="02020603050405020304" pitchFamily="18" charset="0"/>
                <a:cs typeface="Times New Roman" panose="02020603050405020304" pitchFamily="18" charset="0"/>
              </a:rPr>
              <a:t> and </a:t>
            </a:r>
            <a:r>
              <a:rPr lang="en-US" altLang="zh-TW" sz="2200" dirty="0" err="1">
                <a:latin typeface="Times New Roman" panose="02020603050405020304" pitchFamily="18" charset="0"/>
                <a:cs typeface="Times New Roman" panose="02020603050405020304" pitchFamily="18" charset="0"/>
              </a:rPr>
              <a:t>Pardede</a:t>
            </a:r>
            <a:r>
              <a:rPr lang="en-US" altLang="zh-TW" sz="2200" dirty="0">
                <a:latin typeface="Times New Roman" panose="02020603050405020304" pitchFamily="18" charset="0"/>
                <a:cs typeface="Times New Roman" panose="02020603050405020304" pitchFamily="18" charset="0"/>
              </a:rPr>
              <a:t> proposed using WordNet, a large lexical database of English</a:t>
            </a:r>
          </a:p>
          <a:p>
            <a:pPr algn="just">
              <a:lnSpc>
                <a:spcPct val="150000"/>
              </a:lnSpc>
            </a:pPr>
            <a:r>
              <a:rPr lang="en-US" altLang="zh-TW" sz="2200" dirty="0">
                <a:latin typeface="Times New Roman" panose="02020603050405020304" pitchFamily="18" charset="0"/>
                <a:cs typeface="Times New Roman" panose="02020603050405020304" pitchFamily="18" charset="0"/>
              </a:rPr>
              <a:t>[10] : </a:t>
            </a:r>
            <a:r>
              <a:rPr lang="en-US" altLang="zh-TW" sz="2200" dirty="0" err="1">
                <a:latin typeface="Times New Roman" panose="02020603050405020304" pitchFamily="18" charset="0"/>
                <a:cs typeface="Times New Roman" panose="02020603050405020304" pitchFamily="18" charset="0"/>
              </a:rPr>
              <a:t>Tekadpande</a:t>
            </a:r>
            <a:r>
              <a:rPr lang="en-US" altLang="zh-TW" sz="2200" dirty="0">
                <a:latin typeface="Times New Roman" panose="02020603050405020304" pitchFamily="18" charset="0"/>
                <a:cs typeface="Times New Roman" panose="02020603050405020304" pitchFamily="18" charset="0"/>
              </a:rPr>
              <a:t> and Deshpande proposed a system with the ETL process in Hive and traditional dimensional modelling in Hadoop.</a:t>
            </a:r>
          </a:p>
        </p:txBody>
      </p:sp>
      <p:sp>
        <p:nvSpPr>
          <p:cNvPr id="4" name="文字方塊 3">
            <a:extLst>
              <a:ext uri="{FF2B5EF4-FFF2-40B4-BE49-F238E27FC236}">
                <a16:creationId xmlns:a16="http://schemas.microsoft.com/office/drawing/2014/main" id="{9525E5BD-081C-BF24-6464-0C54CE2DCE2A}"/>
              </a:ext>
            </a:extLst>
          </p:cNvPr>
          <p:cNvSpPr txBox="1"/>
          <p:nvPr/>
        </p:nvSpPr>
        <p:spPr>
          <a:xfrm>
            <a:off x="38021" y="5377113"/>
            <a:ext cx="12115958" cy="1015663"/>
          </a:xfrm>
          <a:prstGeom prst="rect">
            <a:avLst/>
          </a:prstGeom>
          <a:noFill/>
        </p:spPr>
        <p:txBody>
          <a:bodyPr wrap="square" rtlCol="0">
            <a:spAutoFit/>
          </a:bodyPr>
          <a:lstStyle/>
          <a:p>
            <a:r>
              <a:rPr kumimoji="1" lang="en-US" altLang="zh-TW" sz="1200" dirty="0">
                <a:latin typeface="Times New Roman" panose="02020603050405020304" pitchFamily="18" charset="0"/>
                <a:cs typeface="Times New Roman" panose="02020603050405020304" pitchFamily="18" charset="0"/>
              </a:rPr>
              <a:t>[7] Sukumaran, S., &amp; </a:t>
            </a:r>
            <a:r>
              <a:rPr kumimoji="1" lang="en-US" altLang="zh-TW" sz="1200" dirty="0" err="1">
                <a:latin typeface="Times New Roman" panose="02020603050405020304" pitchFamily="18" charset="0"/>
                <a:cs typeface="Times New Roman" panose="02020603050405020304" pitchFamily="18" charset="0"/>
              </a:rPr>
              <a:t>Sureka</a:t>
            </a:r>
            <a:r>
              <a:rPr kumimoji="1" lang="en-US" altLang="zh-TW" sz="1200" dirty="0">
                <a:latin typeface="Times New Roman" panose="02020603050405020304" pitchFamily="18" charset="0"/>
                <a:cs typeface="Times New Roman" panose="02020603050405020304" pitchFamily="18" charset="0"/>
              </a:rPr>
              <a:t>, A. (2006). Integrating structured and unstructured data using text tagging and annotation. Business Intelligence Journal, 11(2), 8-17.</a:t>
            </a:r>
          </a:p>
          <a:p>
            <a:r>
              <a:rPr kumimoji="1" lang="en-US" altLang="zh-TW" sz="1200" dirty="0">
                <a:latin typeface="Times New Roman" panose="02020603050405020304" pitchFamily="18" charset="0"/>
                <a:cs typeface="Times New Roman" panose="02020603050405020304" pitchFamily="18" charset="0"/>
              </a:rPr>
              <a:t>[8] Gupta, V. (2013). Extracting Facts And Dimensions From Unstructured Data For Business Intelligence. International Journal of Engineering Research &amp; Technology (IJERT), 2(7), 2602-2606.</a:t>
            </a:r>
          </a:p>
          <a:p>
            <a:r>
              <a:rPr kumimoji="1" lang="en-US" altLang="zh-TW" sz="1200" dirty="0">
                <a:latin typeface="Times New Roman" panose="02020603050405020304" pitchFamily="18" charset="0"/>
                <a:cs typeface="Times New Roman" panose="02020603050405020304" pitchFamily="18" charset="0"/>
              </a:rPr>
              <a:t>[9] </a:t>
            </a:r>
            <a:r>
              <a:rPr kumimoji="1" lang="en-US" altLang="zh-TW" sz="1200" dirty="0" err="1">
                <a:latin typeface="Times New Roman" panose="02020603050405020304" pitchFamily="18" charset="0"/>
                <a:cs typeface="Times New Roman" panose="02020603050405020304" pitchFamily="18" charset="0"/>
              </a:rPr>
              <a:t>Alqarni</a:t>
            </a:r>
            <a:r>
              <a:rPr kumimoji="1" lang="en-US" altLang="zh-TW" sz="1200" dirty="0">
                <a:latin typeface="Times New Roman" panose="02020603050405020304" pitchFamily="18" charset="0"/>
                <a:cs typeface="Times New Roman" panose="02020603050405020304" pitchFamily="18" charset="0"/>
              </a:rPr>
              <a:t>, A. A., &amp; </a:t>
            </a:r>
            <a:r>
              <a:rPr kumimoji="1" lang="en-US" altLang="zh-TW" sz="1200" dirty="0" err="1">
                <a:latin typeface="Times New Roman" panose="02020603050405020304" pitchFamily="18" charset="0"/>
                <a:cs typeface="Times New Roman" panose="02020603050405020304" pitchFamily="18" charset="0"/>
              </a:rPr>
              <a:t>Pardede</a:t>
            </a:r>
            <a:r>
              <a:rPr kumimoji="1" lang="en-US" altLang="zh-TW" sz="1200" dirty="0">
                <a:latin typeface="Times New Roman" panose="02020603050405020304" pitchFamily="18" charset="0"/>
                <a:cs typeface="Times New Roman" panose="02020603050405020304" pitchFamily="18" charset="0"/>
              </a:rPr>
              <a:t>, E. (2012). Integration of data warehouse and unstructured business documents. 2012 15th International Conference on Network-Based Information Systems (pp. 32-37). IEEE.</a:t>
            </a:r>
          </a:p>
          <a:p>
            <a:r>
              <a:rPr kumimoji="1" lang="en-US" altLang="zh-TW" sz="1200" dirty="0">
                <a:latin typeface="Times New Roman" panose="02020603050405020304" pitchFamily="18" charset="0"/>
                <a:cs typeface="Times New Roman" panose="02020603050405020304" pitchFamily="18" charset="0"/>
              </a:rPr>
              <a:t>[10] Tekadpande,S.,&amp;</a:t>
            </a:r>
            <a:r>
              <a:rPr kumimoji="1" lang="en-US" altLang="zh-TW" sz="1200" dirty="0" err="1">
                <a:latin typeface="Times New Roman" panose="02020603050405020304" pitchFamily="18" charset="0"/>
                <a:cs typeface="Times New Roman" panose="02020603050405020304" pitchFamily="18" charset="0"/>
              </a:rPr>
              <a:t>Deshpande,L</a:t>
            </a:r>
            <a:r>
              <a:rPr kumimoji="1" lang="en-US" altLang="zh-TW" sz="1200" dirty="0">
                <a:latin typeface="Times New Roman" panose="02020603050405020304" pitchFamily="18" charset="0"/>
                <a:cs typeface="Times New Roman" panose="02020603050405020304" pitchFamily="18" charset="0"/>
              </a:rPr>
              <a:t>.(2015).</a:t>
            </a:r>
            <a:r>
              <a:rPr kumimoji="1" lang="en-US" altLang="zh-TW" sz="1200" dirty="0" err="1">
                <a:latin typeface="Times New Roman" panose="02020603050405020304" pitchFamily="18" charset="0"/>
                <a:cs typeface="Times New Roman" panose="02020603050405020304" pitchFamily="18" charset="0"/>
              </a:rPr>
              <a:t>AnalysisandDesignofETL</a:t>
            </a:r>
            <a:r>
              <a:rPr kumimoji="1" lang="en-US" altLang="zh-TW" sz="1200" dirty="0">
                <a:latin typeface="Times New Roman" panose="02020603050405020304" pitchFamily="18" charset="0"/>
                <a:cs typeface="Times New Roman" panose="02020603050405020304" pitchFamily="18" charset="0"/>
              </a:rPr>
              <a:t> process using Hadoop. International Journal of Engineering and Innovative Technology (IJEIT), 4(12), 171-174.</a:t>
            </a:r>
            <a:endParaRPr kumimoji="1" lang="zh-TW" altLang="en-US" sz="1200" dirty="0">
              <a:latin typeface="Times New Roman" panose="02020603050405020304" pitchFamily="18" charset="0"/>
              <a:cs typeface="Times New Roman" panose="02020603050405020304" pitchFamily="18" charset="0"/>
            </a:endParaRPr>
          </a:p>
        </p:txBody>
      </p:sp>
      <p:sp>
        <p:nvSpPr>
          <p:cNvPr id="5" name="投影片編號版面配置區 4">
            <a:extLst>
              <a:ext uri="{FF2B5EF4-FFF2-40B4-BE49-F238E27FC236}">
                <a16:creationId xmlns:a16="http://schemas.microsoft.com/office/drawing/2014/main" id="{A6DBF415-3533-2909-FE3A-0F73062DCB52}"/>
              </a:ext>
            </a:extLst>
          </p:cNvPr>
          <p:cNvSpPr>
            <a:spLocks noGrp="1"/>
          </p:cNvSpPr>
          <p:nvPr>
            <p:ph type="sldNum" sz="quarter" idx="12"/>
          </p:nvPr>
        </p:nvSpPr>
        <p:spPr/>
        <p:txBody>
          <a:bodyPr/>
          <a:lstStyle/>
          <a:p>
            <a:fld id="{172F2753-FA7D-7348-BD56-5EC7C5DB9863}" type="slidenum">
              <a:rPr kumimoji="1" lang="zh-TW" altLang="en-US" smtClean="0"/>
              <a:t>10</a:t>
            </a:fld>
            <a:endParaRPr kumimoji="1" lang="zh-TW" altLang="en-US"/>
          </a:p>
        </p:txBody>
      </p:sp>
    </p:spTree>
    <p:extLst>
      <p:ext uri="{BB962C8B-B14F-4D97-AF65-F5344CB8AC3E}">
        <p14:creationId xmlns:p14="http://schemas.microsoft.com/office/powerpoint/2010/main" val="16291733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06B6324-86ED-A939-74F1-E5A416A581E1}"/>
              </a:ext>
            </a:extLst>
          </p:cNvPr>
          <p:cNvSpPr>
            <a:spLocks noGrp="1"/>
          </p:cNvSpPr>
          <p:nvPr>
            <p:ph type="title"/>
          </p:nvPr>
        </p:nvSpPr>
        <p:spPr>
          <a:xfrm>
            <a:off x="913775" y="268711"/>
            <a:ext cx="10364451" cy="1596177"/>
          </a:xfrm>
        </p:spPr>
        <p:txBody>
          <a:bodyPr/>
          <a:lstStyle/>
          <a:p>
            <a:pPr marL="514350" indent="-514350" algn="just"/>
            <a:r>
              <a:rPr kumimoji="1" lang="en-US" altLang="zh-TW" dirty="0">
                <a:solidFill>
                  <a:schemeClr val="accent1">
                    <a:lumMod val="75000"/>
                  </a:schemeClr>
                </a:solidFill>
                <a:latin typeface="Times New Roman" panose="02020603050405020304" pitchFamily="18" charset="0"/>
                <a:cs typeface="Times New Roman" panose="02020603050405020304" pitchFamily="18" charset="0"/>
              </a:rPr>
              <a:t>Related works</a:t>
            </a:r>
          </a:p>
        </p:txBody>
      </p:sp>
      <p:sp>
        <p:nvSpPr>
          <p:cNvPr id="3" name="內容版面配置區 2">
            <a:extLst>
              <a:ext uri="{FF2B5EF4-FFF2-40B4-BE49-F238E27FC236}">
                <a16:creationId xmlns:a16="http://schemas.microsoft.com/office/drawing/2014/main" id="{7F045C18-ABFB-C9FE-88FB-2DB9E44B6C40}"/>
              </a:ext>
            </a:extLst>
          </p:cNvPr>
          <p:cNvSpPr>
            <a:spLocks noGrp="1"/>
          </p:cNvSpPr>
          <p:nvPr>
            <p:ph idx="1"/>
          </p:nvPr>
        </p:nvSpPr>
        <p:spPr>
          <a:xfrm>
            <a:off x="913773" y="1587936"/>
            <a:ext cx="10364452" cy="4654448"/>
          </a:xfrm>
        </p:spPr>
        <p:txBody>
          <a:bodyPr>
            <a:normAutofit/>
          </a:bodyPr>
          <a:lstStyle/>
          <a:p>
            <a:pPr algn="just">
              <a:lnSpc>
                <a:spcPct val="150000"/>
              </a:lnSpc>
            </a:pPr>
            <a:r>
              <a:rPr lang="en-US" altLang="zh-TW" sz="2400" dirty="0">
                <a:latin typeface="Times New Roman" panose="02020603050405020304" pitchFamily="18" charset="0"/>
                <a:cs typeface="Times New Roman" panose="02020603050405020304" pitchFamily="18" charset="0"/>
              </a:rPr>
              <a:t>[10] : </a:t>
            </a:r>
            <a:r>
              <a:rPr lang="en-US" altLang="zh-TW" sz="2400" dirty="0" err="1">
                <a:latin typeface="Times New Roman" panose="02020603050405020304" pitchFamily="18" charset="0"/>
                <a:cs typeface="Times New Roman" panose="02020603050405020304" pitchFamily="18" charset="0"/>
              </a:rPr>
              <a:t>Tekadpande</a:t>
            </a:r>
            <a:r>
              <a:rPr lang="en-US" altLang="zh-TW" sz="2400" dirty="0">
                <a:latin typeface="Times New Roman" panose="02020603050405020304" pitchFamily="18" charset="0"/>
                <a:cs typeface="Times New Roman" panose="02020603050405020304" pitchFamily="18" charset="0"/>
              </a:rPr>
              <a:t> and Deshpande used the star schema for multidimensional modelling and different transformations such as filter, aggregations, and joins were carried out.</a:t>
            </a:r>
          </a:p>
          <a:p>
            <a:pPr algn="just">
              <a:lnSpc>
                <a:spcPct val="150000"/>
              </a:lnSpc>
            </a:pPr>
            <a:r>
              <a:rPr lang="en-US" altLang="zh-TW" sz="2400" dirty="0">
                <a:latin typeface="Times New Roman" panose="02020603050405020304" pitchFamily="18" charset="0"/>
                <a:cs typeface="Times New Roman" panose="02020603050405020304" pitchFamily="18" charset="0"/>
              </a:rPr>
              <a:t>[11] : </a:t>
            </a:r>
            <a:r>
              <a:rPr lang="en-US" altLang="zh-TW" sz="2400" dirty="0" err="1">
                <a:latin typeface="Times New Roman" panose="02020603050405020304" pitchFamily="18" charset="0"/>
                <a:cs typeface="Times New Roman" panose="02020603050405020304" pitchFamily="18" charset="0"/>
              </a:rPr>
              <a:t>Sahiet</a:t>
            </a:r>
            <a:r>
              <a:rPr lang="en-US" altLang="zh-TW" sz="2400" dirty="0">
                <a:latin typeface="Times New Roman" panose="02020603050405020304" pitchFamily="18" charset="0"/>
                <a:cs typeface="Times New Roman" panose="02020603050405020304" pitchFamily="18" charset="0"/>
              </a:rPr>
              <a:t> and </a:t>
            </a:r>
            <a:r>
              <a:rPr lang="en-US" altLang="zh-TW" sz="2400" dirty="0" err="1">
                <a:latin typeface="Times New Roman" panose="02020603050405020304" pitchFamily="18" charset="0"/>
                <a:cs typeface="Times New Roman" panose="02020603050405020304" pitchFamily="18" charset="0"/>
              </a:rPr>
              <a:t>Asanka</a:t>
            </a:r>
            <a:r>
              <a:rPr lang="en-US" altLang="zh-TW" sz="2400" dirty="0">
                <a:latin typeface="Times New Roman" panose="02020603050405020304" pitchFamily="18" charset="0"/>
                <a:cs typeface="Times New Roman" panose="02020603050405020304" pitchFamily="18" charset="0"/>
              </a:rPr>
              <a:t>, proposed an approach to construct a data warehouse for unstructured data stored in NoSQL databases by supporting an ETL framework to extract, transform and load unstructured data from NoSQL databases to the traditional data warehouses.</a:t>
            </a:r>
          </a:p>
        </p:txBody>
      </p:sp>
      <p:sp>
        <p:nvSpPr>
          <p:cNvPr id="4" name="文字方塊 3">
            <a:extLst>
              <a:ext uri="{FF2B5EF4-FFF2-40B4-BE49-F238E27FC236}">
                <a16:creationId xmlns:a16="http://schemas.microsoft.com/office/drawing/2014/main" id="{111BA110-5ADB-64A7-1791-2C7B35254E29}"/>
              </a:ext>
            </a:extLst>
          </p:cNvPr>
          <p:cNvSpPr txBox="1"/>
          <p:nvPr/>
        </p:nvSpPr>
        <p:spPr>
          <a:xfrm>
            <a:off x="253920" y="5894685"/>
            <a:ext cx="11684158" cy="461665"/>
          </a:xfrm>
          <a:prstGeom prst="rect">
            <a:avLst/>
          </a:prstGeom>
          <a:noFill/>
        </p:spPr>
        <p:txBody>
          <a:bodyPr wrap="square" rtlCol="0">
            <a:spAutoFit/>
          </a:bodyPr>
          <a:lstStyle/>
          <a:p>
            <a:r>
              <a:rPr kumimoji="1" lang="en-US" altLang="zh-TW" sz="1200" dirty="0">
                <a:latin typeface="Times New Roman" panose="02020603050405020304" pitchFamily="18" charset="0"/>
                <a:cs typeface="Times New Roman" panose="02020603050405020304" pitchFamily="18" charset="0"/>
              </a:rPr>
              <a:t>[10] Tekadpande,S.,&amp;</a:t>
            </a:r>
            <a:r>
              <a:rPr kumimoji="1" lang="en-US" altLang="zh-TW" sz="1200" dirty="0" err="1">
                <a:latin typeface="Times New Roman" panose="02020603050405020304" pitchFamily="18" charset="0"/>
                <a:cs typeface="Times New Roman" panose="02020603050405020304" pitchFamily="18" charset="0"/>
              </a:rPr>
              <a:t>Deshpande,L</a:t>
            </a:r>
            <a:r>
              <a:rPr kumimoji="1" lang="en-US" altLang="zh-TW" sz="1200" dirty="0">
                <a:latin typeface="Times New Roman" panose="02020603050405020304" pitchFamily="18" charset="0"/>
                <a:cs typeface="Times New Roman" panose="02020603050405020304" pitchFamily="18" charset="0"/>
              </a:rPr>
              <a:t>.(2015).</a:t>
            </a:r>
            <a:r>
              <a:rPr kumimoji="1" lang="en-US" altLang="zh-TW" sz="1200" dirty="0" err="1">
                <a:latin typeface="Times New Roman" panose="02020603050405020304" pitchFamily="18" charset="0"/>
                <a:cs typeface="Times New Roman" panose="02020603050405020304" pitchFamily="18" charset="0"/>
              </a:rPr>
              <a:t>AnalysisandDesignofETL</a:t>
            </a:r>
            <a:r>
              <a:rPr kumimoji="1" lang="en-US" altLang="zh-TW" sz="1200" dirty="0">
                <a:latin typeface="Times New Roman" panose="02020603050405020304" pitchFamily="18" charset="0"/>
                <a:cs typeface="Times New Roman" panose="02020603050405020304" pitchFamily="18" charset="0"/>
              </a:rPr>
              <a:t> process using Hadoop. International Journal of Engineering and Innovative Technology (IJEIT), 4(12), 171-174.</a:t>
            </a:r>
          </a:p>
          <a:p>
            <a:r>
              <a:rPr kumimoji="1" lang="en-US" altLang="zh-TW" sz="1200" dirty="0">
                <a:latin typeface="Times New Roman" panose="02020603050405020304" pitchFamily="18" charset="0"/>
                <a:cs typeface="Times New Roman" panose="02020603050405020304" pitchFamily="18" charset="0"/>
              </a:rPr>
              <a:t>[11] Sahiet,D.,&amp;</a:t>
            </a:r>
            <a:r>
              <a:rPr kumimoji="1" lang="en-US" altLang="zh-TW" sz="1200" dirty="0" err="1">
                <a:latin typeface="Times New Roman" panose="02020603050405020304" pitchFamily="18" charset="0"/>
                <a:cs typeface="Times New Roman" panose="02020603050405020304" pitchFamily="18" charset="0"/>
              </a:rPr>
              <a:t>Asanka,P.D</a:t>
            </a:r>
            <a:r>
              <a:rPr kumimoji="1" lang="en-US" altLang="zh-TW" sz="1200" dirty="0">
                <a:latin typeface="Times New Roman" panose="02020603050405020304" pitchFamily="18" charset="0"/>
                <a:cs typeface="Times New Roman" panose="02020603050405020304" pitchFamily="18" charset="0"/>
              </a:rPr>
              <a:t>.(2015).</a:t>
            </a:r>
            <a:r>
              <a:rPr kumimoji="1" lang="en-US" altLang="zh-TW" sz="1200" dirty="0" err="1">
                <a:latin typeface="Times New Roman" panose="02020603050405020304" pitchFamily="18" charset="0"/>
                <a:cs typeface="Times New Roman" panose="02020603050405020304" pitchFamily="18" charset="0"/>
              </a:rPr>
              <a:t>ETLframeworkdesignforNoSQL</a:t>
            </a:r>
            <a:r>
              <a:rPr kumimoji="1" lang="en-US" altLang="zh-TW" sz="1200" dirty="0">
                <a:latin typeface="Times New Roman" panose="02020603050405020304" pitchFamily="18" charset="0"/>
                <a:cs typeface="Times New Roman" panose="02020603050405020304" pitchFamily="18" charset="0"/>
              </a:rPr>
              <a:t> databases in </a:t>
            </a:r>
            <a:r>
              <a:rPr kumimoji="1" lang="en-US" altLang="zh-TW" sz="1200" dirty="0" err="1">
                <a:latin typeface="Times New Roman" panose="02020603050405020304" pitchFamily="18" charset="0"/>
                <a:cs typeface="Times New Roman" panose="02020603050405020304" pitchFamily="18" charset="0"/>
              </a:rPr>
              <a:t>dataware</a:t>
            </a:r>
            <a:r>
              <a:rPr kumimoji="1" lang="en-US" altLang="zh-TW" sz="1200" dirty="0">
                <a:latin typeface="Times New Roman" panose="02020603050405020304" pitchFamily="18" charset="0"/>
                <a:cs typeface="Times New Roman" panose="02020603050405020304" pitchFamily="18" charset="0"/>
              </a:rPr>
              <a:t> housing. International Journal of Research in Computer Applications and Robotics, 3(11), 67-75.</a:t>
            </a:r>
            <a:endParaRPr kumimoji="1" lang="zh-TW" altLang="en-US" sz="1200" dirty="0">
              <a:latin typeface="Times New Roman" panose="02020603050405020304" pitchFamily="18" charset="0"/>
              <a:cs typeface="Times New Roman" panose="02020603050405020304" pitchFamily="18" charset="0"/>
            </a:endParaRPr>
          </a:p>
        </p:txBody>
      </p:sp>
      <p:sp>
        <p:nvSpPr>
          <p:cNvPr id="5" name="投影片編號版面配置區 4">
            <a:extLst>
              <a:ext uri="{FF2B5EF4-FFF2-40B4-BE49-F238E27FC236}">
                <a16:creationId xmlns:a16="http://schemas.microsoft.com/office/drawing/2014/main" id="{50011AF1-0ADC-9F4B-7952-A5197941ADEA}"/>
              </a:ext>
            </a:extLst>
          </p:cNvPr>
          <p:cNvSpPr>
            <a:spLocks noGrp="1"/>
          </p:cNvSpPr>
          <p:nvPr>
            <p:ph type="sldNum" sz="quarter" idx="12"/>
          </p:nvPr>
        </p:nvSpPr>
        <p:spPr/>
        <p:txBody>
          <a:bodyPr/>
          <a:lstStyle/>
          <a:p>
            <a:fld id="{172F2753-FA7D-7348-BD56-5EC7C5DB9863}" type="slidenum">
              <a:rPr kumimoji="1" lang="zh-TW" altLang="en-US" smtClean="0"/>
              <a:t>11</a:t>
            </a:fld>
            <a:endParaRPr kumimoji="1" lang="zh-TW" altLang="en-US"/>
          </a:p>
        </p:txBody>
      </p:sp>
    </p:spTree>
    <p:extLst>
      <p:ext uri="{BB962C8B-B14F-4D97-AF65-F5344CB8AC3E}">
        <p14:creationId xmlns:p14="http://schemas.microsoft.com/office/powerpoint/2010/main" val="16443949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6659E65-341A-0D1C-DC00-78CA26660388}"/>
              </a:ext>
            </a:extLst>
          </p:cNvPr>
          <p:cNvSpPr>
            <a:spLocks noGrp="1"/>
          </p:cNvSpPr>
          <p:nvPr>
            <p:ph type="title"/>
          </p:nvPr>
        </p:nvSpPr>
        <p:spPr>
          <a:xfrm>
            <a:off x="1210109" y="268711"/>
            <a:ext cx="10364451" cy="1596177"/>
          </a:xfrm>
        </p:spPr>
        <p:txBody>
          <a:bodyPr/>
          <a:lstStyle/>
          <a:p>
            <a:r>
              <a:rPr kumimoji="1" lang="en-US" altLang="zh-TW" dirty="0">
                <a:solidFill>
                  <a:schemeClr val="accent1">
                    <a:lumMod val="75000"/>
                  </a:schemeClr>
                </a:solidFill>
                <a:latin typeface="Times New Roman" panose="02020603050405020304" pitchFamily="18" charset="0"/>
                <a:cs typeface="Times New Roman" panose="02020603050405020304" pitchFamily="18" charset="0"/>
              </a:rPr>
              <a:t>Outline</a:t>
            </a:r>
            <a:endParaRPr kumimoji="1" lang="zh-TW" altLang="en-US" dirty="0">
              <a:solidFill>
                <a:schemeClr val="accent1">
                  <a:lumMod val="75000"/>
                </a:schemeClr>
              </a:solidFill>
              <a:latin typeface="Times New Roman" panose="02020603050405020304" pitchFamily="18" charset="0"/>
              <a:cs typeface="Times New Roman" panose="02020603050405020304" pitchFamily="18" charset="0"/>
            </a:endParaRPr>
          </a:p>
        </p:txBody>
      </p:sp>
      <p:sp>
        <p:nvSpPr>
          <p:cNvPr id="3" name="內容版面配置區 2">
            <a:extLst>
              <a:ext uri="{FF2B5EF4-FFF2-40B4-BE49-F238E27FC236}">
                <a16:creationId xmlns:a16="http://schemas.microsoft.com/office/drawing/2014/main" id="{089DEEE4-9C03-1C4F-C218-E9DEA7F3D974}"/>
              </a:ext>
            </a:extLst>
          </p:cNvPr>
          <p:cNvSpPr>
            <a:spLocks noGrp="1"/>
          </p:cNvSpPr>
          <p:nvPr>
            <p:ph idx="1"/>
          </p:nvPr>
        </p:nvSpPr>
        <p:spPr>
          <a:xfrm>
            <a:off x="1210108" y="1606606"/>
            <a:ext cx="10778067" cy="4777260"/>
          </a:xfrm>
        </p:spPr>
        <p:txBody>
          <a:bodyPr>
            <a:normAutofit fontScale="92500" lnSpcReduction="10000"/>
          </a:bodyPr>
          <a:lstStyle/>
          <a:p>
            <a:pPr marL="514350" indent="-514350">
              <a:lnSpc>
                <a:spcPct val="150000"/>
              </a:lnSpc>
              <a:buAutoNum type="arabicPeriod"/>
            </a:pPr>
            <a:r>
              <a:rPr kumimoji="1" lang="en-US" altLang="zh-TW" sz="2400" dirty="0">
                <a:latin typeface="Times New Roman" panose="02020603050405020304" pitchFamily="18" charset="0"/>
                <a:cs typeface="Times New Roman" panose="02020603050405020304" pitchFamily="18" charset="0"/>
              </a:rPr>
              <a:t>Abstract</a:t>
            </a:r>
          </a:p>
          <a:p>
            <a:pPr marL="514350" indent="-514350">
              <a:lnSpc>
                <a:spcPct val="150000"/>
              </a:lnSpc>
              <a:buFont typeface="Arial" panose="020B0604020202020204" pitchFamily="34" charset="0"/>
              <a:buAutoNum type="arabicPeriod"/>
            </a:pPr>
            <a:r>
              <a:rPr kumimoji="1" lang="en-US" altLang="zh-TW" sz="2400" dirty="0">
                <a:latin typeface="Times New Roman" panose="02020603050405020304" pitchFamily="18" charset="0"/>
                <a:cs typeface="Times New Roman" panose="02020603050405020304" pitchFamily="18" charset="0"/>
              </a:rPr>
              <a:t>Introduction</a:t>
            </a:r>
          </a:p>
          <a:p>
            <a:pPr marL="514350" indent="-514350">
              <a:lnSpc>
                <a:spcPct val="150000"/>
              </a:lnSpc>
              <a:buAutoNum type="arabicPeriod"/>
            </a:pPr>
            <a:r>
              <a:rPr kumimoji="1" lang="en-US" altLang="zh-TW" sz="2400" dirty="0">
                <a:latin typeface="Times New Roman" panose="02020603050405020304" pitchFamily="18" charset="0"/>
                <a:cs typeface="Times New Roman" panose="02020603050405020304" pitchFamily="18" charset="0"/>
              </a:rPr>
              <a:t>Related works</a:t>
            </a:r>
          </a:p>
          <a:p>
            <a:pPr marL="514350" indent="-514350">
              <a:lnSpc>
                <a:spcPct val="150000"/>
              </a:lnSpc>
              <a:buAutoNum type="arabicPeriod"/>
            </a:pPr>
            <a:r>
              <a:rPr kumimoji="1" lang="en-US" altLang="zh-TW" sz="2400" dirty="0">
                <a:solidFill>
                  <a:schemeClr val="accent1">
                    <a:lumMod val="75000"/>
                  </a:schemeClr>
                </a:solidFill>
                <a:latin typeface="Times New Roman" panose="02020603050405020304" pitchFamily="18" charset="0"/>
                <a:cs typeface="Times New Roman" panose="02020603050405020304" pitchFamily="18" charset="0"/>
              </a:rPr>
              <a:t>Proposed system</a:t>
            </a:r>
          </a:p>
          <a:p>
            <a:pPr marL="514350" indent="-514350">
              <a:lnSpc>
                <a:spcPct val="150000"/>
              </a:lnSpc>
              <a:buAutoNum type="arabicPeriod"/>
            </a:pPr>
            <a:r>
              <a:rPr kumimoji="1" lang="en-US" altLang="zh-TW" sz="2400" dirty="0">
                <a:latin typeface="Times New Roman" panose="02020603050405020304" pitchFamily="18" charset="0"/>
                <a:cs typeface="Times New Roman" panose="02020603050405020304" pitchFamily="18" charset="0"/>
              </a:rPr>
              <a:t>Database design</a:t>
            </a:r>
          </a:p>
          <a:p>
            <a:pPr marL="514350" indent="-514350">
              <a:lnSpc>
                <a:spcPct val="150000"/>
              </a:lnSpc>
              <a:buAutoNum type="arabicPeriod"/>
            </a:pPr>
            <a:r>
              <a:rPr kumimoji="1" lang="en-US" altLang="zh-TW" sz="2400" dirty="0">
                <a:latin typeface="Times New Roman" panose="02020603050405020304" pitchFamily="18" charset="0"/>
                <a:cs typeface="Times New Roman" panose="02020603050405020304" pitchFamily="18" charset="0"/>
              </a:rPr>
              <a:t>Test method</a:t>
            </a:r>
          </a:p>
          <a:p>
            <a:pPr marL="514350" indent="-514350">
              <a:lnSpc>
                <a:spcPct val="150000"/>
              </a:lnSpc>
              <a:buAutoNum type="arabicPeriod"/>
            </a:pPr>
            <a:r>
              <a:rPr kumimoji="1" lang="en-US" altLang="zh-TW" sz="2400" dirty="0">
                <a:latin typeface="Times New Roman" panose="02020603050405020304" pitchFamily="18" charset="0"/>
                <a:cs typeface="Times New Roman" panose="02020603050405020304" pitchFamily="18" charset="0"/>
              </a:rPr>
              <a:t>Implementation and result</a:t>
            </a:r>
          </a:p>
          <a:p>
            <a:pPr marL="514350" indent="-514350">
              <a:lnSpc>
                <a:spcPct val="150000"/>
              </a:lnSpc>
              <a:buAutoNum type="arabicPeriod"/>
            </a:pPr>
            <a:r>
              <a:rPr kumimoji="1" lang="en-US" altLang="zh-TW" sz="2400" dirty="0">
                <a:latin typeface="Times New Roman" panose="02020603050405020304" pitchFamily="18" charset="0"/>
                <a:cs typeface="Times New Roman" panose="02020603050405020304" pitchFamily="18" charset="0"/>
              </a:rPr>
              <a:t>Conclusion</a:t>
            </a:r>
            <a:endParaRPr kumimoji="1" lang="zh-TW" altLang="en-US" sz="2400" dirty="0">
              <a:latin typeface="Times New Roman" panose="02020603050405020304" pitchFamily="18" charset="0"/>
              <a:cs typeface="Times New Roman" panose="02020603050405020304" pitchFamily="18" charset="0"/>
            </a:endParaRPr>
          </a:p>
        </p:txBody>
      </p:sp>
      <p:sp>
        <p:nvSpPr>
          <p:cNvPr id="4" name="投影片編號版面配置區 3">
            <a:extLst>
              <a:ext uri="{FF2B5EF4-FFF2-40B4-BE49-F238E27FC236}">
                <a16:creationId xmlns:a16="http://schemas.microsoft.com/office/drawing/2014/main" id="{D9509AED-B75A-7FD2-392E-9E84B267FB30}"/>
              </a:ext>
            </a:extLst>
          </p:cNvPr>
          <p:cNvSpPr>
            <a:spLocks noGrp="1"/>
          </p:cNvSpPr>
          <p:nvPr>
            <p:ph type="sldNum" sz="quarter" idx="12"/>
          </p:nvPr>
        </p:nvSpPr>
        <p:spPr/>
        <p:txBody>
          <a:bodyPr/>
          <a:lstStyle/>
          <a:p>
            <a:fld id="{172F2753-FA7D-7348-BD56-5EC7C5DB9863}" type="slidenum">
              <a:rPr kumimoji="1" lang="zh-TW" altLang="en-US" smtClean="0"/>
              <a:t>12</a:t>
            </a:fld>
            <a:endParaRPr kumimoji="1" lang="zh-TW" altLang="en-US"/>
          </a:p>
        </p:txBody>
      </p:sp>
    </p:spTree>
    <p:extLst>
      <p:ext uri="{BB962C8B-B14F-4D97-AF65-F5344CB8AC3E}">
        <p14:creationId xmlns:p14="http://schemas.microsoft.com/office/powerpoint/2010/main" val="23350280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06B6324-86ED-A939-74F1-E5A416A581E1}"/>
              </a:ext>
            </a:extLst>
          </p:cNvPr>
          <p:cNvSpPr>
            <a:spLocks noGrp="1"/>
          </p:cNvSpPr>
          <p:nvPr>
            <p:ph type="title"/>
          </p:nvPr>
        </p:nvSpPr>
        <p:spPr>
          <a:xfrm>
            <a:off x="913775" y="268711"/>
            <a:ext cx="10364451" cy="1596177"/>
          </a:xfrm>
        </p:spPr>
        <p:txBody>
          <a:bodyPr/>
          <a:lstStyle/>
          <a:p>
            <a:pPr marL="514350" indent="-514350"/>
            <a:r>
              <a:rPr kumimoji="1" lang="en-US" altLang="zh-TW" sz="4400" dirty="0">
                <a:solidFill>
                  <a:schemeClr val="accent1">
                    <a:lumMod val="75000"/>
                  </a:schemeClr>
                </a:solidFill>
                <a:latin typeface="Times New Roman" panose="02020603050405020304" pitchFamily="18" charset="0"/>
                <a:cs typeface="Times New Roman" panose="02020603050405020304" pitchFamily="18" charset="0"/>
              </a:rPr>
              <a:t>Proposed system</a:t>
            </a:r>
            <a:endParaRPr kumimoji="1" lang="en-US" altLang="zh-TW" dirty="0">
              <a:solidFill>
                <a:schemeClr val="accent1">
                  <a:lumMod val="75000"/>
                </a:schemeClr>
              </a:solidFill>
              <a:latin typeface="Times New Roman" panose="02020603050405020304" pitchFamily="18" charset="0"/>
              <a:cs typeface="Times New Roman" panose="02020603050405020304" pitchFamily="18" charset="0"/>
            </a:endParaRPr>
          </a:p>
        </p:txBody>
      </p:sp>
      <p:sp>
        <p:nvSpPr>
          <p:cNvPr id="7" name="內容版面配置區 2">
            <a:extLst>
              <a:ext uri="{FF2B5EF4-FFF2-40B4-BE49-F238E27FC236}">
                <a16:creationId xmlns:a16="http://schemas.microsoft.com/office/drawing/2014/main" id="{92A51AE3-7E65-DC53-0C23-2AD3B71D4D5D}"/>
              </a:ext>
            </a:extLst>
          </p:cNvPr>
          <p:cNvSpPr>
            <a:spLocks noGrp="1"/>
          </p:cNvSpPr>
          <p:nvPr>
            <p:ph idx="1"/>
          </p:nvPr>
        </p:nvSpPr>
        <p:spPr>
          <a:xfrm>
            <a:off x="230142" y="1916004"/>
            <a:ext cx="4926058" cy="4440346"/>
          </a:xfrm>
        </p:spPr>
        <p:txBody>
          <a:bodyPr>
            <a:normAutofit/>
          </a:bodyPr>
          <a:lstStyle/>
          <a:p>
            <a:pPr algn="just">
              <a:lnSpc>
                <a:spcPct val="150000"/>
              </a:lnSpc>
            </a:pPr>
            <a:r>
              <a:rPr lang="en-US" altLang="zh-TW" sz="1800" dirty="0">
                <a:latin typeface="Times New Roman" panose="02020603050405020304" pitchFamily="18" charset="0"/>
                <a:cs typeface="Times New Roman" panose="02020603050405020304" pitchFamily="18" charset="0"/>
              </a:rPr>
              <a:t>The proposed unstructured data warehouse follows the three-tier architecture. </a:t>
            </a:r>
          </a:p>
          <a:p>
            <a:pPr algn="just">
              <a:lnSpc>
                <a:spcPct val="150000"/>
              </a:lnSpc>
            </a:pPr>
            <a:r>
              <a:rPr lang="en-US" altLang="zh-TW" sz="1800" dirty="0">
                <a:latin typeface="Times New Roman" panose="02020603050405020304" pitchFamily="18" charset="0"/>
                <a:cs typeface="Times New Roman" panose="02020603050405020304" pitchFamily="18" charset="0"/>
              </a:rPr>
              <a:t>Unstructured textual data will be handled first by the Text Analytics platform before its structured results are combined with other structured data sources to be loaded into data warehouse servers in the bottom tier by Pentaho Data Integration tool in ETL process. ETL tasks will help transform the input structured text to match with the multidimensional data design.</a:t>
            </a:r>
          </a:p>
          <a:p>
            <a:pPr algn="just">
              <a:lnSpc>
                <a:spcPct val="150000"/>
              </a:lnSpc>
            </a:pPr>
            <a:endParaRPr lang="en-US" altLang="zh-TW" sz="1800" dirty="0">
              <a:latin typeface="Times New Roman" panose="02020603050405020304" pitchFamily="18" charset="0"/>
              <a:cs typeface="Times New Roman" panose="02020603050405020304" pitchFamily="18" charset="0"/>
            </a:endParaRPr>
          </a:p>
        </p:txBody>
      </p:sp>
      <p:pic>
        <p:nvPicPr>
          <p:cNvPr id="8" name="圖片 7">
            <a:extLst>
              <a:ext uri="{FF2B5EF4-FFF2-40B4-BE49-F238E27FC236}">
                <a16:creationId xmlns:a16="http://schemas.microsoft.com/office/drawing/2014/main" id="{2A70268A-5A03-1E88-4BD1-EF0776FA3D11}"/>
              </a:ext>
            </a:extLst>
          </p:cNvPr>
          <p:cNvPicPr>
            <a:picLocks noChangeAspect="1"/>
          </p:cNvPicPr>
          <p:nvPr/>
        </p:nvPicPr>
        <p:blipFill>
          <a:blip r:embed="rId3"/>
          <a:stretch>
            <a:fillRect/>
          </a:stretch>
        </p:blipFill>
        <p:spPr>
          <a:xfrm>
            <a:off x="5373642" y="0"/>
            <a:ext cx="6818358" cy="6858000"/>
          </a:xfrm>
          <a:prstGeom prst="rect">
            <a:avLst/>
          </a:prstGeom>
        </p:spPr>
      </p:pic>
      <p:sp>
        <p:nvSpPr>
          <p:cNvPr id="9" name="投影片編號版面配置區 8">
            <a:extLst>
              <a:ext uri="{FF2B5EF4-FFF2-40B4-BE49-F238E27FC236}">
                <a16:creationId xmlns:a16="http://schemas.microsoft.com/office/drawing/2014/main" id="{F757696C-5DE4-FEA1-A472-82DE7185E9E3}"/>
              </a:ext>
            </a:extLst>
          </p:cNvPr>
          <p:cNvSpPr>
            <a:spLocks noGrp="1"/>
          </p:cNvSpPr>
          <p:nvPr>
            <p:ph type="sldNum" sz="quarter" idx="12"/>
          </p:nvPr>
        </p:nvSpPr>
        <p:spPr/>
        <p:txBody>
          <a:bodyPr/>
          <a:lstStyle/>
          <a:p>
            <a:fld id="{172F2753-FA7D-7348-BD56-5EC7C5DB9863}" type="slidenum">
              <a:rPr kumimoji="1" lang="zh-TW" altLang="en-US" smtClean="0"/>
              <a:t>13</a:t>
            </a:fld>
            <a:endParaRPr kumimoji="1" lang="zh-TW" altLang="en-US"/>
          </a:p>
        </p:txBody>
      </p:sp>
    </p:spTree>
    <p:extLst>
      <p:ext uri="{BB962C8B-B14F-4D97-AF65-F5344CB8AC3E}">
        <p14:creationId xmlns:p14="http://schemas.microsoft.com/office/powerpoint/2010/main" val="27993319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06B6324-86ED-A939-74F1-E5A416A581E1}"/>
              </a:ext>
            </a:extLst>
          </p:cNvPr>
          <p:cNvSpPr>
            <a:spLocks noGrp="1"/>
          </p:cNvSpPr>
          <p:nvPr>
            <p:ph type="title"/>
          </p:nvPr>
        </p:nvSpPr>
        <p:spPr>
          <a:xfrm>
            <a:off x="913775" y="268711"/>
            <a:ext cx="10364451" cy="1596177"/>
          </a:xfrm>
        </p:spPr>
        <p:txBody>
          <a:bodyPr/>
          <a:lstStyle/>
          <a:p>
            <a:pPr marL="514350" indent="-514350"/>
            <a:r>
              <a:rPr kumimoji="1" lang="en-US" altLang="zh-TW" sz="4400" dirty="0">
                <a:solidFill>
                  <a:schemeClr val="accent1">
                    <a:lumMod val="75000"/>
                  </a:schemeClr>
                </a:solidFill>
                <a:latin typeface="Times New Roman" panose="02020603050405020304" pitchFamily="18" charset="0"/>
                <a:cs typeface="Times New Roman" panose="02020603050405020304" pitchFamily="18" charset="0"/>
              </a:rPr>
              <a:t>Proposed system</a:t>
            </a:r>
            <a:endParaRPr kumimoji="1" lang="en-US" altLang="zh-TW" dirty="0">
              <a:solidFill>
                <a:schemeClr val="accent1">
                  <a:lumMod val="75000"/>
                </a:schemeClr>
              </a:solidFill>
              <a:latin typeface="Times New Roman" panose="02020603050405020304" pitchFamily="18" charset="0"/>
              <a:cs typeface="Times New Roman" panose="02020603050405020304" pitchFamily="18" charset="0"/>
            </a:endParaRPr>
          </a:p>
        </p:txBody>
      </p:sp>
      <p:sp>
        <p:nvSpPr>
          <p:cNvPr id="7" name="內容版面配置區 2">
            <a:extLst>
              <a:ext uri="{FF2B5EF4-FFF2-40B4-BE49-F238E27FC236}">
                <a16:creationId xmlns:a16="http://schemas.microsoft.com/office/drawing/2014/main" id="{92A51AE3-7E65-DC53-0C23-2AD3B71D4D5D}"/>
              </a:ext>
            </a:extLst>
          </p:cNvPr>
          <p:cNvSpPr>
            <a:spLocks noGrp="1"/>
          </p:cNvSpPr>
          <p:nvPr>
            <p:ph idx="1"/>
          </p:nvPr>
        </p:nvSpPr>
        <p:spPr>
          <a:xfrm>
            <a:off x="446042" y="2148943"/>
            <a:ext cx="4595858" cy="4440346"/>
          </a:xfrm>
        </p:spPr>
        <p:txBody>
          <a:bodyPr>
            <a:normAutofit/>
          </a:bodyPr>
          <a:lstStyle/>
          <a:p>
            <a:pPr algn="just">
              <a:lnSpc>
                <a:spcPct val="150000"/>
              </a:lnSpc>
            </a:pPr>
            <a:r>
              <a:rPr lang="en-US" altLang="zh-TW" sz="1800" dirty="0">
                <a:latin typeface="Times New Roman" panose="02020603050405020304" pitchFamily="18" charset="0"/>
                <a:cs typeface="Times New Roman" panose="02020603050405020304" pitchFamily="18" charset="0"/>
              </a:rPr>
              <a:t>Online analytical processing (OLAP) server is implemented with Pentaho Mondrian located at the middle layer to support reporting and querying the data warehouse. The top tier is the frontend layer with Pentaho reporting tools integrated with the OLAP server or data warehouse servers to help users make various analytics reports.</a:t>
            </a:r>
          </a:p>
        </p:txBody>
      </p:sp>
      <p:pic>
        <p:nvPicPr>
          <p:cNvPr id="8" name="圖片 7">
            <a:extLst>
              <a:ext uri="{FF2B5EF4-FFF2-40B4-BE49-F238E27FC236}">
                <a16:creationId xmlns:a16="http://schemas.microsoft.com/office/drawing/2014/main" id="{2A70268A-5A03-1E88-4BD1-EF0776FA3D11}"/>
              </a:ext>
            </a:extLst>
          </p:cNvPr>
          <p:cNvPicPr>
            <a:picLocks noChangeAspect="1"/>
          </p:cNvPicPr>
          <p:nvPr/>
        </p:nvPicPr>
        <p:blipFill>
          <a:blip r:embed="rId3"/>
          <a:stretch>
            <a:fillRect/>
          </a:stretch>
        </p:blipFill>
        <p:spPr>
          <a:xfrm>
            <a:off x="5373642" y="0"/>
            <a:ext cx="6818358" cy="6858000"/>
          </a:xfrm>
          <a:prstGeom prst="rect">
            <a:avLst/>
          </a:prstGeom>
        </p:spPr>
      </p:pic>
      <p:sp>
        <p:nvSpPr>
          <p:cNvPr id="3" name="投影片編號版面配置區 2">
            <a:extLst>
              <a:ext uri="{FF2B5EF4-FFF2-40B4-BE49-F238E27FC236}">
                <a16:creationId xmlns:a16="http://schemas.microsoft.com/office/drawing/2014/main" id="{0FD7AEC8-0F54-4B7F-BA2F-A89EAD89670F}"/>
              </a:ext>
            </a:extLst>
          </p:cNvPr>
          <p:cNvSpPr>
            <a:spLocks noGrp="1"/>
          </p:cNvSpPr>
          <p:nvPr>
            <p:ph type="sldNum" sz="quarter" idx="12"/>
          </p:nvPr>
        </p:nvSpPr>
        <p:spPr/>
        <p:txBody>
          <a:bodyPr/>
          <a:lstStyle/>
          <a:p>
            <a:fld id="{172F2753-FA7D-7348-BD56-5EC7C5DB9863}" type="slidenum">
              <a:rPr kumimoji="1" lang="zh-TW" altLang="en-US" smtClean="0"/>
              <a:t>14</a:t>
            </a:fld>
            <a:endParaRPr kumimoji="1" lang="zh-TW" altLang="en-US"/>
          </a:p>
        </p:txBody>
      </p:sp>
    </p:spTree>
    <p:extLst>
      <p:ext uri="{BB962C8B-B14F-4D97-AF65-F5344CB8AC3E}">
        <p14:creationId xmlns:p14="http://schemas.microsoft.com/office/powerpoint/2010/main" val="2998744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06B6324-86ED-A939-74F1-E5A416A581E1}"/>
              </a:ext>
            </a:extLst>
          </p:cNvPr>
          <p:cNvSpPr>
            <a:spLocks noGrp="1"/>
          </p:cNvSpPr>
          <p:nvPr>
            <p:ph type="title"/>
          </p:nvPr>
        </p:nvSpPr>
        <p:spPr>
          <a:xfrm>
            <a:off x="913775" y="268711"/>
            <a:ext cx="10364451" cy="1596177"/>
          </a:xfrm>
        </p:spPr>
        <p:txBody>
          <a:bodyPr/>
          <a:lstStyle/>
          <a:p>
            <a:pPr marL="514350" indent="-514350"/>
            <a:r>
              <a:rPr kumimoji="1" lang="en-US" altLang="zh-TW" sz="4400" dirty="0">
                <a:solidFill>
                  <a:schemeClr val="accent1">
                    <a:lumMod val="75000"/>
                  </a:schemeClr>
                </a:solidFill>
                <a:latin typeface="Times New Roman" panose="02020603050405020304" pitchFamily="18" charset="0"/>
                <a:cs typeface="Times New Roman" panose="02020603050405020304" pitchFamily="18" charset="0"/>
              </a:rPr>
              <a:t>Proposed system</a:t>
            </a:r>
            <a:endParaRPr kumimoji="1" lang="en-US" altLang="zh-TW" dirty="0">
              <a:solidFill>
                <a:schemeClr val="accent1">
                  <a:lumMod val="75000"/>
                </a:schemeClr>
              </a:solidFill>
              <a:latin typeface="Times New Roman" panose="02020603050405020304" pitchFamily="18" charset="0"/>
              <a:cs typeface="Times New Roman" panose="02020603050405020304" pitchFamily="18" charset="0"/>
            </a:endParaRPr>
          </a:p>
        </p:txBody>
      </p:sp>
      <p:sp>
        <p:nvSpPr>
          <p:cNvPr id="7" name="內容版面配置區 2">
            <a:extLst>
              <a:ext uri="{FF2B5EF4-FFF2-40B4-BE49-F238E27FC236}">
                <a16:creationId xmlns:a16="http://schemas.microsoft.com/office/drawing/2014/main" id="{92A51AE3-7E65-DC53-0C23-2AD3B71D4D5D}"/>
              </a:ext>
            </a:extLst>
          </p:cNvPr>
          <p:cNvSpPr>
            <a:spLocks noGrp="1"/>
          </p:cNvSpPr>
          <p:nvPr>
            <p:ph idx="1"/>
          </p:nvPr>
        </p:nvSpPr>
        <p:spPr>
          <a:xfrm>
            <a:off x="458742" y="2148943"/>
            <a:ext cx="4595858" cy="4440346"/>
          </a:xfrm>
        </p:spPr>
        <p:txBody>
          <a:bodyPr>
            <a:normAutofit/>
          </a:bodyPr>
          <a:lstStyle/>
          <a:p>
            <a:pPr algn="just">
              <a:lnSpc>
                <a:spcPct val="150000"/>
              </a:lnSpc>
            </a:pPr>
            <a:r>
              <a:rPr lang="en-US" altLang="zh-TW" sz="1800" dirty="0">
                <a:latin typeface="Times New Roman" panose="02020603050405020304" pitchFamily="18" charset="0"/>
                <a:cs typeface="Times New Roman" panose="02020603050405020304" pitchFamily="18" charset="0"/>
              </a:rPr>
              <a:t>In order to import text documents into data warehouse, Text Analytics tool is used first to extract structured information from text documents to a Comma Separated Value (CSV) files, then Pentaho Data Integration tool is used to transform and load dimension data into data warehouse before fact data is transformed, mapped with dimension data and loaded into data warehouse.</a:t>
            </a:r>
          </a:p>
        </p:txBody>
      </p:sp>
      <p:pic>
        <p:nvPicPr>
          <p:cNvPr id="8" name="圖片 7">
            <a:extLst>
              <a:ext uri="{FF2B5EF4-FFF2-40B4-BE49-F238E27FC236}">
                <a16:creationId xmlns:a16="http://schemas.microsoft.com/office/drawing/2014/main" id="{2A70268A-5A03-1E88-4BD1-EF0776FA3D11}"/>
              </a:ext>
            </a:extLst>
          </p:cNvPr>
          <p:cNvPicPr>
            <a:picLocks noChangeAspect="1"/>
          </p:cNvPicPr>
          <p:nvPr/>
        </p:nvPicPr>
        <p:blipFill>
          <a:blip r:embed="rId3"/>
          <a:stretch>
            <a:fillRect/>
          </a:stretch>
        </p:blipFill>
        <p:spPr>
          <a:xfrm>
            <a:off x="5373642" y="0"/>
            <a:ext cx="6818358" cy="6858000"/>
          </a:xfrm>
          <a:prstGeom prst="rect">
            <a:avLst/>
          </a:prstGeom>
        </p:spPr>
      </p:pic>
      <p:sp>
        <p:nvSpPr>
          <p:cNvPr id="3" name="投影片編號版面配置區 2">
            <a:extLst>
              <a:ext uri="{FF2B5EF4-FFF2-40B4-BE49-F238E27FC236}">
                <a16:creationId xmlns:a16="http://schemas.microsoft.com/office/drawing/2014/main" id="{0FD7AEC8-0F54-4B7F-BA2F-A89EAD89670F}"/>
              </a:ext>
            </a:extLst>
          </p:cNvPr>
          <p:cNvSpPr>
            <a:spLocks noGrp="1"/>
          </p:cNvSpPr>
          <p:nvPr>
            <p:ph type="sldNum" sz="quarter" idx="12"/>
          </p:nvPr>
        </p:nvSpPr>
        <p:spPr/>
        <p:txBody>
          <a:bodyPr/>
          <a:lstStyle/>
          <a:p>
            <a:fld id="{172F2753-FA7D-7348-BD56-5EC7C5DB9863}" type="slidenum">
              <a:rPr kumimoji="1" lang="zh-TW" altLang="en-US" smtClean="0"/>
              <a:t>15</a:t>
            </a:fld>
            <a:endParaRPr kumimoji="1" lang="zh-TW" altLang="en-US"/>
          </a:p>
        </p:txBody>
      </p:sp>
    </p:spTree>
    <p:extLst>
      <p:ext uri="{BB962C8B-B14F-4D97-AF65-F5344CB8AC3E}">
        <p14:creationId xmlns:p14="http://schemas.microsoft.com/office/powerpoint/2010/main" val="19962800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圖片 3">
            <a:extLst>
              <a:ext uri="{FF2B5EF4-FFF2-40B4-BE49-F238E27FC236}">
                <a16:creationId xmlns:a16="http://schemas.microsoft.com/office/drawing/2014/main" id="{35B8B57A-C46B-E348-9C48-CAD67429FC3A}"/>
              </a:ext>
            </a:extLst>
          </p:cNvPr>
          <p:cNvPicPr>
            <a:picLocks noChangeAspect="1"/>
          </p:cNvPicPr>
          <p:nvPr/>
        </p:nvPicPr>
        <p:blipFill>
          <a:blip r:embed="rId3"/>
          <a:stretch>
            <a:fillRect/>
          </a:stretch>
        </p:blipFill>
        <p:spPr>
          <a:xfrm>
            <a:off x="5905500" y="0"/>
            <a:ext cx="5980176" cy="6858000"/>
          </a:xfrm>
          <a:prstGeom prst="rect">
            <a:avLst/>
          </a:prstGeom>
        </p:spPr>
      </p:pic>
      <p:sp>
        <p:nvSpPr>
          <p:cNvPr id="2" name="標題 1">
            <a:extLst>
              <a:ext uri="{FF2B5EF4-FFF2-40B4-BE49-F238E27FC236}">
                <a16:creationId xmlns:a16="http://schemas.microsoft.com/office/drawing/2014/main" id="{906B6324-86ED-A939-74F1-E5A416A581E1}"/>
              </a:ext>
            </a:extLst>
          </p:cNvPr>
          <p:cNvSpPr>
            <a:spLocks noGrp="1"/>
          </p:cNvSpPr>
          <p:nvPr>
            <p:ph type="title"/>
          </p:nvPr>
        </p:nvSpPr>
        <p:spPr>
          <a:xfrm>
            <a:off x="913775" y="268711"/>
            <a:ext cx="10364451" cy="1596177"/>
          </a:xfrm>
        </p:spPr>
        <p:txBody>
          <a:bodyPr/>
          <a:lstStyle/>
          <a:p>
            <a:pPr marL="514350" indent="-514350"/>
            <a:r>
              <a:rPr kumimoji="1" lang="en-US" altLang="zh-TW" sz="4400" dirty="0">
                <a:solidFill>
                  <a:schemeClr val="accent1">
                    <a:lumMod val="75000"/>
                  </a:schemeClr>
                </a:solidFill>
                <a:latin typeface="Times New Roman" panose="02020603050405020304" pitchFamily="18" charset="0"/>
                <a:cs typeface="Times New Roman" panose="02020603050405020304" pitchFamily="18" charset="0"/>
              </a:rPr>
              <a:t>Proposed system</a:t>
            </a:r>
            <a:endParaRPr kumimoji="1" lang="en-US" altLang="zh-TW" dirty="0">
              <a:solidFill>
                <a:schemeClr val="accent1">
                  <a:lumMod val="75000"/>
                </a:schemeClr>
              </a:solidFill>
              <a:latin typeface="Times New Roman" panose="02020603050405020304" pitchFamily="18" charset="0"/>
              <a:cs typeface="Times New Roman" panose="02020603050405020304" pitchFamily="18" charset="0"/>
            </a:endParaRPr>
          </a:p>
        </p:txBody>
      </p:sp>
      <p:sp>
        <p:nvSpPr>
          <p:cNvPr id="7" name="內容版面配置區 2">
            <a:extLst>
              <a:ext uri="{FF2B5EF4-FFF2-40B4-BE49-F238E27FC236}">
                <a16:creationId xmlns:a16="http://schemas.microsoft.com/office/drawing/2014/main" id="{92A51AE3-7E65-DC53-0C23-2AD3B71D4D5D}"/>
              </a:ext>
            </a:extLst>
          </p:cNvPr>
          <p:cNvSpPr>
            <a:spLocks noGrp="1"/>
          </p:cNvSpPr>
          <p:nvPr>
            <p:ph idx="1"/>
          </p:nvPr>
        </p:nvSpPr>
        <p:spPr>
          <a:xfrm>
            <a:off x="458742" y="2522115"/>
            <a:ext cx="4914882" cy="4440346"/>
          </a:xfrm>
        </p:spPr>
        <p:txBody>
          <a:bodyPr>
            <a:normAutofit/>
          </a:bodyPr>
          <a:lstStyle/>
          <a:p>
            <a:pPr algn="just">
              <a:lnSpc>
                <a:spcPct val="150000"/>
              </a:lnSpc>
            </a:pPr>
            <a:r>
              <a:rPr lang="en-US" altLang="zh-TW" sz="1800" dirty="0">
                <a:latin typeface="Times New Roman" panose="02020603050405020304" pitchFamily="18" charset="0"/>
                <a:cs typeface="Times New Roman" panose="02020603050405020304" pitchFamily="18" charset="0"/>
              </a:rPr>
              <a:t>For new data import, new data tables for dimensions and facts will be created. For incremental data import, existing data tables of dimensions and facts will be updated or refreshed as shown in the activity diagram Fig. 2.</a:t>
            </a:r>
          </a:p>
        </p:txBody>
      </p:sp>
      <p:sp>
        <p:nvSpPr>
          <p:cNvPr id="3" name="投影片編號版面配置區 2">
            <a:extLst>
              <a:ext uri="{FF2B5EF4-FFF2-40B4-BE49-F238E27FC236}">
                <a16:creationId xmlns:a16="http://schemas.microsoft.com/office/drawing/2014/main" id="{0FD7AEC8-0F54-4B7F-BA2F-A89EAD89670F}"/>
              </a:ext>
            </a:extLst>
          </p:cNvPr>
          <p:cNvSpPr>
            <a:spLocks noGrp="1"/>
          </p:cNvSpPr>
          <p:nvPr>
            <p:ph type="sldNum" sz="quarter" idx="12"/>
          </p:nvPr>
        </p:nvSpPr>
        <p:spPr/>
        <p:txBody>
          <a:bodyPr/>
          <a:lstStyle/>
          <a:p>
            <a:fld id="{172F2753-FA7D-7348-BD56-5EC7C5DB9863}" type="slidenum">
              <a:rPr kumimoji="1" lang="zh-TW" altLang="en-US" smtClean="0"/>
              <a:t>16</a:t>
            </a:fld>
            <a:endParaRPr kumimoji="1" lang="zh-TW" altLang="en-US"/>
          </a:p>
        </p:txBody>
      </p:sp>
    </p:spTree>
    <p:extLst>
      <p:ext uri="{BB962C8B-B14F-4D97-AF65-F5344CB8AC3E}">
        <p14:creationId xmlns:p14="http://schemas.microsoft.com/office/powerpoint/2010/main" val="2313521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圖片 4">
            <a:extLst>
              <a:ext uri="{FF2B5EF4-FFF2-40B4-BE49-F238E27FC236}">
                <a16:creationId xmlns:a16="http://schemas.microsoft.com/office/drawing/2014/main" id="{38612870-85A8-F3EC-73ED-D72CF4B2F7FC}"/>
              </a:ext>
            </a:extLst>
          </p:cNvPr>
          <p:cNvPicPr>
            <a:picLocks noChangeAspect="1"/>
          </p:cNvPicPr>
          <p:nvPr/>
        </p:nvPicPr>
        <p:blipFill>
          <a:blip r:embed="rId3"/>
          <a:stretch>
            <a:fillRect/>
          </a:stretch>
        </p:blipFill>
        <p:spPr>
          <a:xfrm>
            <a:off x="4585138" y="0"/>
            <a:ext cx="7606862" cy="6858000"/>
          </a:xfrm>
          <a:prstGeom prst="rect">
            <a:avLst/>
          </a:prstGeom>
        </p:spPr>
      </p:pic>
      <p:sp>
        <p:nvSpPr>
          <p:cNvPr id="2" name="標題 1">
            <a:extLst>
              <a:ext uri="{FF2B5EF4-FFF2-40B4-BE49-F238E27FC236}">
                <a16:creationId xmlns:a16="http://schemas.microsoft.com/office/drawing/2014/main" id="{906B6324-86ED-A939-74F1-E5A416A581E1}"/>
              </a:ext>
            </a:extLst>
          </p:cNvPr>
          <p:cNvSpPr>
            <a:spLocks noGrp="1"/>
          </p:cNvSpPr>
          <p:nvPr>
            <p:ph type="title"/>
          </p:nvPr>
        </p:nvSpPr>
        <p:spPr>
          <a:xfrm>
            <a:off x="357142" y="230611"/>
            <a:ext cx="10364451" cy="1596177"/>
          </a:xfrm>
        </p:spPr>
        <p:txBody>
          <a:bodyPr/>
          <a:lstStyle/>
          <a:p>
            <a:pPr marL="514350" indent="-514350"/>
            <a:r>
              <a:rPr kumimoji="1" lang="en-US" altLang="zh-TW" sz="4400" dirty="0">
                <a:solidFill>
                  <a:schemeClr val="accent1">
                    <a:lumMod val="75000"/>
                  </a:schemeClr>
                </a:solidFill>
                <a:latin typeface="Times New Roman" panose="02020603050405020304" pitchFamily="18" charset="0"/>
                <a:cs typeface="Times New Roman" panose="02020603050405020304" pitchFamily="18" charset="0"/>
              </a:rPr>
              <a:t>Proposed system</a:t>
            </a:r>
            <a:endParaRPr kumimoji="1" lang="en-US" altLang="zh-TW" dirty="0">
              <a:solidFill>
                <a:schemeClr val="accent1">
                  <a:lumMod val="75000"/>
                </a:schemeClr>
              </a:solidFill>
              <a:latin typeface="Times New Roman" panose="02020603050405020304" pitchFamily="18" charset="0"/>
              <a:cs typeface="Times New Roman" panose="02020603050405020304" pitchFamily="18" charset="0"/>
            </a:endParaRPr>
          </a:p>
        </p:txBody>
      </p:sp>
      <p:sp>
        <p:nvSpPr>
          <p:cNvPr id="7" name="內容版面配置區 2">
            <a:extLst>
              <a:ext uri="{FF2B5EF4-FFF2-40B4-BE49-F238E27FC236}">
                <a16:creationId xmlns:a16="http://schemas.microsoft.com/office/drawing/2014/main" id="{92A51AE3-7E65-DC53-0C23-2AD3B71D4D5D}"/>
              </a:ext>
            </a:extLst>
          </p:cNvPr>
          <p:cNvSpPr>
            <a:spLocks noGrp="1"/>
          </p:cNvSpPr>
          <p:nvPr>
            <p:ph idx="1"/>
          </p:nvPr>
        </p:nvSpPr>
        <p:spPr>
          <a:xfrm>
            <a:off x="242842" y="2057399"/>
            <a:ext cx="4062896" cy="4440346"/>
          </a:xfrm>
        </p:spPr>
        <p:txBody>
          <a:bodyPr>
            <a:normAutofit/>
          </a:bodyPr>
          <a:lstStyle/>
          <a:p>
            <a:pPr algn="just">
              <a:lnSpc>
                <a:spcPct val="150000"/>
              </a:lnSpc>
            </a:pPr>
            <a:r>
              <a:rPr lang="en-US" altLang="zh-TW" sz="1800" dirty="0">
                <a:latin typeface="Times New Roman" panose="02020603050405020304" pitchFamily="18" charset="0"/>
                <a:cs typeface="Times New Roman" panose="02020603050405020304" pitchFamily="18" charset="0"/>
              </a:rPr>
              <a:t>The process of extracting new text documents with incremental illustrated in Fig. 3. below show the detailed steps to extract new text documents that contain either new or existing types of information. The input files can be imported into Text Analytics web tool or put in HDFS servers. Users identify all the information to extract.</a:t>
            </a:r>
          </a:p>
        </p:txBody>
      </p:sp>
      <p:sp>
        <p:nvSpPr>
          <p:cNvPr id="3" name="投影片編號版面配置區 2">
            <a:extLst>
              <a:ext uri="{FF2B5EF4-FFF2-40B4-BE49-F238E27FC236}">
                <a16:creationId xmlns:a16="http://schemas.microsoft.com/office/drawing/2014/main" id="{0FD7AEC8-0F54-4B7F-BA2F-A89EAD89670F}"/>
              </a:ext>
            </a:extLst>
          </p:cNvPr>
          <p:cNvSpPr>
            <a:spLocks noGrp="1"/>
          </p:cNvSpPr>
          <p:nvPr>
            <p:ph type="sldNum" sz="quarter" idx="12"/>
          </p:nvPr>
        </p:nvSpPr>
        <p:spPr/>
        <p:txBody>
          <a:bodyPr/>
          <a:lstStyle/>
          <a:p>
            <a:fld id="{172F2753-FA7D-7348-BD56-5EC7C5DB9863}" type="slidenum">
              <a:rPr kumimoji="1" lang="zh-TW" altLang="en-US" smtClean="0"/>
              <a:t>17</a:t>
            </a:fld>
            <a:endParaRPr kumimoji="1" lang="zh-TW" altLang="en-US"/>
          </a:p>
        </p:txBody>
      </p:sp>
    </p:spTree>
    <p:extLst>
      <p:ext uri="{BB962C8B-B14F-4D97-AF65-F5344CB8AC3E}">
        <p14:creationId xmlns:p14="http://schemas.microsoft.com/office/powerpoint/2010/main" val="17090539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06B6324-86ED-A939-74F1-E5A416A581E1}"/>
              </a:ext>
            </a:extLst>
          </p:cNvPr>
          <p:cNvSpPr>
            <a:spLocks noGrp="1"/>
          </p:cNvSpPr>
          <p:nvPr>
            <p:ph type="title"/>
          </p:nvPr>
        </p:nvSpPr>
        <p:spPr>
          <a:xfrm>
            <a:off x="913775" y="268711"/>
            <a:ext cx="10364451" cy="1596177"/>
          </a:xfrm>
        </p:spPr>
        <p:txBody>
          <a:bodyPr/>
          <a:lstStyle/>
          <a:p>
            <a:pPr marL="514350" indent="-514350"/>
            <a:r>
              <a:rPr kumimoji="1" lang="en-US" altLang="zh-TW" sz="4400" dirty="0">
                <a:solidFill>
                  <a:schemeClr val="accent1">
                    <a:lumMod val="75000"/>
                  </a:schemeClr>
                </a:solidFill>
                <a:latin typeface="Times New Roman" panose="02020603050405020304" pitchFamily="18" charset="0"/>
                <a:cs typeface="Times New Roman" panose="02020603050405020304" pitchFamily="18" charset="0"/>
              </a:rPr>
              <a:t>Proposed system</a:t>
            </a:r>
            <a:endParaRPr kumimoji="1" lang="en-US" altLang="zh-TW" dirty="0">
              <a:solidFill>
                <a:schemeClr val="accent1">
                  <a:lumMod val="75000"/>
                </a:schemeClr>
              </a:solidFill>
              <a:latin typeface="Times New Roman" panose="02020603050405020304" pitchFamily="18" charset="0"/>
              <a:cs typeface="Times New Roman" panose="02020603050405020304" pitchFamily="18" charset="0"/>
            </a:endParaRPr>
          </a:p>
        </p:txBody>
      </p:sp>
      <p:sp>
        <p:nvSpPr>
          <p:cNvPr id="7" name="內容版面配置區 2">
            <a:extLst>
              <a:ext uri="{FF2B5EF4-FFF2-40B4-BE49-F238E27FC236}">
                <a16:creationId xmlns:a16="http://schemas.microsoft.com/office/drawing/2014/main" id="{92A51AE3-7E65-DC53-0C23-2AD3B71D4D5D}"/>
              </a:ext>
            </a:extLst>
          </p:cNvPr>
          <p:cNvSpPr>
            <a:spLocks noGrp="1"/>
          </p:cNvSpPr>
          <p:nvPr>
            <p:ph idx="1"/>
          </p:nvPr>
        </p:nvSpPr>
        <p:spPr>
          <a:xfrm>
            <a:off x="913774" y="2017390"/>
            <a:ext cx="10364452" cy="4654448"/>
          </a:xfrm>
        </p:spPr>
        <p:txBody>
          <a:bodyPr>
            <a:normAutofit/>
          </a:bodyPr>
          <a:lstStyle/>
          <a:p>
            <a:pPr algn="just">
              <a:lnSpc>
                <a:spcPct val="150000"/>
              </a:lnSpc>
            </a:pPr>
            <a:r>
              <a:rPr lang="en-US" altLang="zh-TW" sz="2400" dirty="0">
                <a:latin typeface="Times New Roman" panose="02020603050405020304" pitchFamily="18" charset="0"/>
                <a:cs typeface="Times New Roman" panose="02020603050405020304" pitchFamily="18" charset="0"/>
              </a:rPr>
              <a:t>Amazon customer reviews dataset will be used for this experiment. As introduced in its documentation page [14] this public dataset is available for academic researches, especially with millions of customer reviews as a rich source of unstructured text data for text analytics in this research.</a:t>
            </a:r>
          </a:p>
        </p:txBody>
      </p:sp>
      <p:sp>
        <p:nvSpPr>
          <p:cNvPr id="3" name="投影片編號版面配置區 2">
            <a:extLst>
              <a:ext uri="{FF2B5EF4-FFF2-40B4-BE49-F238E27FC236}">
                <a16:creationId xmlns:a16="http://schemas.microsoft.com/office/drawing/2014/main" id="{87F83483-E9EC-57EF-B758-60414FFDF166}"/>
              </a:ext>
            </a:extLst>
          </p:cNvPr>
          <p:cNvSpPr>
            <a:spLocks noGrp="1"/>
          </p:cNvSpPr>
          <p:nvPr>
            <p:ph type="sldNum" sz="quarter" idx="12"/>
          </p:nvPr>
        </p:nvSpPr>
        <p:spPr/>
        <p:txBody>
          <a:bodyPr/>
          <a:lstStyle/>
          <a:p>
            <a:fld id="{172F2753-FA7D-7348-BD56-5EC7C5DB9863}" type="slidenum">
              <a:rPr kumimoji="1" lang="zh-TW" altLang="en-US" smtClean="0"/>
              <a:t>18</a:t>
            </a:fld>
            <a:endParaRPr kumimoji="1" lang="zh-TW" altLang="en-US"/>
          </a:p>
        </p:txBody>
      </p:sp>
      <p:sp>
        <p:nvSpPr>
          <p:cNvPr id="4" name="文字方塊 3">
            <a:extLst>
              <a:ext uri="{FF2B5EF4-FFF2-40B4-BE49-F238E27FC236}">
                <a16:creationId xmlns:a16="http://schemas.microsoft.com/office/drawing/2014/main" id="{2016DDA0-8EF1-6045-7BB1-3853EB3D61ED}"/>
              </a:ext>
            </a:extLst>
          </p:cNvPr>
          <p:cNvSpPr txBox="1"/>
          <p:nvPr/>
        </p:nvSpPr>
        <p:spPr>
          <a:xfrm>
            <a:off x="913774" y="5589885"/>
            <a:ext cx="11684158" cy="276999"/>
          </a:xfrm>
          <a:prstGeom prst="rect">
            <a:avLst/>
          </a:prstGeom>
          <a:noFill/>
        </p:spPr>
        <p:txBody>
          <a:bodyPr wrap="square" rtlCol="0">
            <a:spAutoFit/>
          </a:bodyPr>
          <a:lstStyle/>
          <a:p>
            <a:r>
              <a:rPr kumimoji="1" lang="en-US" altLang="zh-TW" sz="1200" dirty="0">
                <a:latin typeface="Times New Roman" panose="02020603050405020304" pitchFamily="18" charset="0"/>
                <a:cs typeface="Times New Roman" panose="02020603050405020304" pitchFamily="18" charset="0"/>
              </a:rPr>
              <a:t>[14] Amazon. (n.d.). Amazon Customer Reviews Dataset.</a:t>
            </a:r>
            <a:endParaRPr kumimoji="1" lang="zh-TW" altLang="en-US" sz="1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420272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6659E65-341A-0D1C-DC00-78CA26660388}"/>
              </a:ext>
            </a:extLst>
          </p:cNvPr>
          <p:cNvSpPr>
            <a:spLocks noGrp="1"/>
          </p:cNvSpPr>
          <p:nvPr>
            <p:ph type="title"/>
          </p:nvPr>
        </p:nvSpPr>
        <p:spPr>
          <a:xfrm>
            <a:off x="1210109" y="268711"/>
            <a:ext cx="10364451" cy="1596177"/>
          </a:xfrm>
        </p:spPr>
        <p:txBody>
          <a:bodyPr/>
          <a:lstStyle/>
          <a:p>
            <a:r>
              <a:rPr kumimoji="1" lang="en-US" altLang="zh-TW" dirty="0">
                <a:solidFill>
                  <a:schemeClr val="accent1">
                    <a:lumMod val="75000"/>
                  </a:schemeClr>
                </a:solidFill>
                <a:latin typeface="Times New Roman" panose="02020603050405020304" pitchFamily="18" charset="0"/>
                <a:cs typeface="Times New Roman" panose="02020603050405020304" pitchFamily="18" charset="0"/>
              </a:rPr>
              <a:t>Outline</a:t>
            </a:r>
            <a:endParaRPr kumimoji="1" lang="zh-TW" altLang="en-US" dirty="0">
              <a:solidFill>
                <a:schemeClr val="accent1">
                  <a:lumMod val="75000"/>
                </a:schemeClr>
              </a:solidFill>
              <a:latin typeface="Times New Roman" panose="02020603050405020304" pitchFamily="18" charset="0"/>
              <a:cs typeface="Times New Roman" panose="02020603050405020304" pitchFamily="18" charset="0"/>
            </a:endParaRPr>
          </a:p>
        </p:txBody>
      </p:sp>
      <p:sp>
        <p:nvSpPr>
          <p:cNvPr id="3" name="內容版面配置區 2">
            <a:extLst>
              <a:ext uri="{FF2B5EF4-FFF2-40B4-BE49-F238E27FC236}">
                <a16:creationId xmlns:a16="http://schemas.microsoft.com/office/drawing/2014/main" id="{089DEEE4-9C03-1C4F-C218-E9DEA7F3D974}"/>
              </a:ext>
            </a:extLst>
          </p:cNvPr>
          <p:cNvSpPr>
            <a:spLocks noGrp="1"/>
          </p:cNvSpPr>
          <p:nvPr>
            <p:ph idx="1"/>
          </p:nvPr>
        </p:nvSpPr>
        <p:spPr>
          <a:xfrm>
            <a:off x="1210108" y="1606606"/>
            <a:ext cx="10778067" cy="4777260"/>
          </a:xfrm>
        </p:spPr>
        <p:txBody>
          <a:bodyPr>
            <a:normAutofit fontScale="92500" lnSpcReduction="10000"/>
          </a:bodyPr>
          <a:lstStyle/>
          <a:p>
            <a:pPr marL="514350" indent="-514350">
              <a:lnSpc>
                <a:spcPct val="150000"/>
              </a:lnSpc>
              <a:buAutoNum type="arabicPeriod"/>
            </a:pPr>
            <a:r>
              <a:rPr kumimoji="1" lang="en-US" altLang="zh-TW" sz="2400" dirty="0">
                <a:latin typeface="Times New Roman" panose="02020603050405020304" pitchFamily="18" charset="0"/>
                <a:cs typeface="Times New Roman" panose="02020603050405020304" pitchFamily="18" charset="0"/>
              </a:rPr>
              <a:t>Abstract</a:t>
            </a:r>
          </a:p>
          <a:p>
            <a:pPr marL="514350" indent="-514350">
              <a:lnSpc>
                <a:spcPct val="150000"/>
              </a:lnSpc>
              <a:buFont typeface="Arial" panose="020B0604020202020204" pitchFamily="34" charset="0"/>
              <a:buAutoNum type="arabicPeriod"/>
            </a:pPr>
            <a:r>
              <a:rPr kumimoji="1" lang="en-US" altLang="zh-TW" sz="2400" dirty="0">
                <a:latin typeface="Times New Roman" panose="02020603050405020304" pitchFamily="18" charset="0"/>
                <a:cs typeface="Times New Roman" panose="02020603050405020304" pitchFamily="18" charset="0"/>
              </a:rPr>
              <a:t>Introduction</a:t>
            </a:r>
          </a:p>
          <a:p>
            <a:pPr marL="514350" indent="-514350">
              <a:lnSpc>
                <a:spcPct val="150000"/>
              </a:lnSpc>
              <a:buAutoNum type="arabicPeriod"/>
            </a:pPr>
            <a:r>
              <a:rPr kumimoji="1" lang="en-US" altLang="zh-TW" sz="2400" dirty="0">
                <a:latin typeface="Times New Roman" panose="02020603050405020304" pitchFamily="18" charset="0"/>
                <a:cs typeface="Times New Roman" panose="02020603050405020304" pitchFamily="18" charset="0"/>
              </a:rPr>
              <a:t>Related works</a:t>
            </a:r>
          </a:p>
          <a:p>
            <a:pPr marL="514350" indent="-514350">
              <a:lnSpc>
                <a:spcPct val="150000"/>
              </a:lnSpc>
              <a:buAutoNum type="arabicPeriod"/>
            </a:pPr>
            <a:r>
              <a:rPr kumimoji="1" lang="en-US" altLang="zh-TW" sz="2400" dirty="0">
                <a:latin typeface="Times New Roman" panose="02020603050405020304" pitchFamily="18" charset="0"/>
                <a:cs typeface="Times New Roman" panose="02020603050405020304" pitchFamily="18" charset="0"/>
              </a:rPr>
              <a:t>Proposed system</a:t>
            </a:r>
          </a:p>
          <a:p>
            <a:pPr marL="514350" indent="-514350">
              <a:lnSpc>
                <a:spcPct val="150000"/>
              </a:lnSpc>
              <a:buAutoNum type="arabicPeriod"/>
            </a:pPr>
            <a:r>
              <a:rPr kumimoji="1" lang="en-US" altLang="zh-TW" sz="2400" dirty="0">
                <a:solidFill>
                  <a:schemeClr val="accent1">
                    <a:lumMod val="75000"/>
                  </a:schemeClr>
                </a:solidFill>
                <a:latin typeface="Times New Roman" panose="02020603050405020304" pitchFamily="18" charset="0"/>
                <a:cs typeface="Times New Roman" panose="02020603050405020304" pitchFamily="18" charset="0"/>
              </a:rPr>
              <a:t>Database design</a:t>
            </a:r>
          </a:p>
          <a:p>
            <a:pPr marL="514350" indent="-514350">
              <a:lnSpc>
                <a:spcPct val="150000"/>
              </a:lnSpc>
              <a:buAutoNum type="arabicPeriod"/>
            </a:pPr>
            <a:r>
              <a:rPr kumimoji="1" lang="en-US" altLang="zh-TW" sz="2400" dirty="0">
                <a:latin typeface="Times New Roman" panose="02020603050405020304" pitchFamily="18" charset="0"/>
                <a:cs typeface="Times New Roman" panose="02020603050405020304" pitchFamily="18" charset="0"/>
              </a:rPr>
              <a:t>Test method</a:t>
            </a:r>
          </a:p>
          <a:p>
            <a:pPr marL="514350" indent="-514350">
              <a:lnSpc>
                <a:spcPct val="150000"/>
              </a:lnSpc>
              <a:buAutoNum type="arabicPeriod"/>
            </a:pPr>
            <a:r>
              <a:rPr kumimoji="1" lang="en-US" altLang="zh-TW" sz="2400" dirty="0">
                <a:latin typeface="Times New Roman" panose="02020603050405020304" pitchFamily="18" charset="0"/>
                <a:cs typeface="Times New Roman" panose="02020603050405020304" pitchFamily="18" charset="0"/>
              </a:rPr>
              <a:t>Implementation and result</a:t>
            </a:r>
          </a:p>
          <a:p>
            <a:pPr marL="514350" indent="-514350">
              <a:lnSpc>
                <a:spcPct val="150000"/>
              </a:lnSpc>
              <a:buAutoNum type="arabicPeriod"/>
            </a:pPr>
            <a:r>
              <a:rPr kumimoji="1" lang="en-US" altLang="zh-TW" sz="2400" dirty="0">
                <a:latin typeface="Times New Roman" panose="02020603050405020304" pitchFamily="18" charset="0"/>
                <a:cs typeface="Times New Roman" panose="02020603050405020304" pitchFamily="18" charset="0"/>
              </a:rPr>
              <a:t>Conclusion</a:t>
            </a:r>
            <a:endParaRPr kumimoji="1" lang="zh-TW" altLang="en-US" sz="2400" dirty="0">
              <a:latin typeface="Times New Roman" panose="02020603050405020304" pitchFamily="18" charset="0"/>
              <a:cs typeface="Times New Roman" panose="02020603050405020304" pitchFamily="18" charset="0"/>
            </a:endParaRPr>
          </a:p>
        </p:txBody>
      </p:sp>
      <p:sp>
        <p:nvSpPr>
          <p:cNvPr id="4" name="投影片編號版面配置區 3">
            <a:extLst>
              <a:ext uri="{FF2B5EF4-FFF2-40B4-BE49-F238E27FC236}">
                <a16:creationId xmlns:a16="http://schemas.microsoft.com/office/drawing/2014/main" id="{8EB8EAE1-56F4-4581-9EDC-C6EC88F4D284}"/>
              </a:ext>
            </a:extLst>
          </p:cNvPr>
          <p:cNvSpPr>
            <a:spLocks noGrp="1"/>
          </p:cNvSpPr>
          <p:nvPr>
            <p:ph type="sldNum" sz="quarter" idx="12"/>
          </p:nvPr>
        </p:nvSpPr>
        <p:spPr/>
        <p:txBody>
          <a:bodyPr/>
          <a:lstStyle/>
          <a:p>
            <a:fld id="{172F2753-FA7D-7348-BD56-5EC7C5DB9863}" type="slidenum">
              <a:rPr kumimoji="1" lang="zh-TW" altLang="en-US" smtClean="0"/>
              <a:t>19</a:t>
            </a:fld>
            <a:endParaRPr kumimoji="1" lang="zh-TW" altLang="en-US"/>
          </a:p>
        </p:txBody>
      </p:sp>
    </p:spTree>
    <p:extLst>
      <p:ext uri="{BB962C8B-B14F-4D97-AF65-F5344CB8AC3E}">
        <p14:creationId xmlns:p14="http://schemas.microsoft.com/office/powerpoint/2010/main" val="16863168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6659E65-341A-0D1C-DC00-78CA26660388}"/>
              </a:ext>
            </a:extLst>
          </p:cNvPr>
          <p:cNvSpPr>
            <a:spLocks noGrp="1"/>
          </p:cNvSpPr>
          <p:nvPr>
            <p:ph type="title"/>
          </p:nvPr>
        </p:nvSpPr>
        <p:spPr>
          <a:xfrm>
            <a:off x="1210109" y="268711"/>
            <a:ext cx="10364451" cy="1596177"/>
          </a:xfrm>
        </p:spPr>
        <p:txBody>
          <a:bodyPr/>
          <a:lstStyle/>
          <a:p>
            <a:r>
              <a:rPr kumimoji="1" lang="en-US" altLang="zh-TW" dirty="0">
                <a:solidFill>
                  <a:schemeClr val="accent1">
                    <a:lumMod val="75000"/>
                  </a:schemeClr>
                </a:solidFill>
                <a:latin typeface="Times New Roman" panose="02020603050405020304" pitchFamily="18" charset="0"/>
                <a:cs typeface="Times New Roman" panose="02020603050405020304" pitchFamily="18" charset="0"/>
              </a:rPr>
              <a:t>Outline</a:t>
            </a:r>
            <a:endParaRPr kumimoji="1" lang="zh-TW" altLang="en-US" dirty="0">
              <a:solidFill>
                <a:schemeClr val="accent1">
                  <a:lumMod val="75000"/>
                </a:schemeClr>
              </a:solidFill>
              <a:latin typeface="Times New Roman" panose="02020603050405020304" pitchFamily="18" charset="0"/>
              <a:cs typeface="Times New Roman" panose="02020603050405020304" pitchFamily="18" charset="0"/>
            </a:endParaRPr>
          </a:p>
        </p:txBody>
      </p:sp>
      <p:sp>
        <p:nvSpPr>
          <p:cNvPr id="3" name="內容版面配置區 2">
            <a:extLst>
              <a:ext uri="{FF2B5EF4-FFF2-40B4-BE49-F238E27FC236}">
                <a16:creationId xmlns:a16="http://schemas.microsoft.com/office/drawing/2014/main" id="{089DEEE4-9C03-1C4F-C218-E9DEA7F3D974}"/>
              </a:ext>
            </a:extLst>
          </p:cNvPr>
          <p:cNvSpPr>
            <a:spLocks noGrp="1"/>
          </p:cNvSpPr>
          <p:nvPr>
            <p:ph idx="1"/>
          </p:nvPr>
        </p:nvSpPr>
        <p:spPr>
          <a:xfrm>
            <a:off x="1210108" y="1606606"/>
            <a:ext cx="10778067" cy="4777260"/>
          </a:xfrm>
        </p:spPr>
        <p:txBody>
          <a:bodyPr>
            <a:normAutofit fontScale="92500" lnSpcReduction="10000"/>
          </a:bodyPr>
          <a:lstStyle/>
          <a:p>
            <a:pPr marL="514350" indent="-514350">
              <a:lnSpc>
                <a:spcPct val="150000"/>
              </a:lnSpc>
              <a:buAutoNum type="arabicPeriod"/>
            </a:pPr>
            <a:r>
              <a:rPr kumimoji="1" lang="en-US" altLang="zh-TW" sz="2400" dirty="0">
                <a:latin typeface="Times New Roman" panose="02020603050405020304" pitchFamily="18" charset="0"/>
                <a:cs typeface="Times New Roman" panose="02020603050405020304" pitchFamily="18" charset="0"/>
              </a:rPr>
              <a:t>Abstract</a:t>
            </a:r>
          </a:p>
          <a:p>
            <a:pPr marL="514350" indent="-514350">
              <a:lnSpc>
                <a:spcPct val="150000"/>
              </a:lnSpc>
              <a:buFont typeface="Arial" panose="020B0604020202020204" pitchFamily="34" charset="0"/>
              <a:buAutoNum type="arabicPeriod"/>
            </a:pPr>
            <a:r>
              <a:rPr kumimoji="1" lang="en-US" altLang="zh-TW" sz="2400" dirty="0">
                <a:latin typeface="Times New Roman" panose="02020603050405020304" pitchFamily="18" charset="0"/>
                <a:cs typeface="Times New Roman" panose="02020603050405020304" pitchFamily="18" charset="0"/>
              </a:rPr>
              <a:t>Introduction</a:t>
            </a:r>
          </a:p>
          <a:p>
            <a:pPr marL="514350" indent="-514350">
              <a:lnSpc>
                <a:spcPct val="150000"/>
              </a:lnSpc>
              <a:buAutoNum type="arabicPeriod"/>
            </a:pPr>
            <a:r>
              <a:rPr kumimoji="1" lang="en-US" altLang="zh-TW" sz="2400" dirty="0">
                <a:latin typeface="Times New Roman" panose="02020603050405020304" pitchFamily="18" charset="0"/>
                <a:cs typeface="Times New Roman" panose="02020603050405020304" pitchFamily="18" charset="0"/>
              </a:rPr>
              <a:t>Related works</a:t>
            </a:r>
          </a:p>
          <a:p>
            <a:pPr marL="514350" indent="-514350">
              <a:lnSpc>
                <a:spcPct val="150000"/>
              </a:lnSpc>
              <a:buAutoNum type="arabicPeriod"/>
            </a:pPr>
            <a:r>
              <a:rPr kumimoji="1" lang="en-US" altLang="zh-TW" sz="2400" dirty="0">
                <a:latin typeface="Times New Roman" panose="02020603050405020304" pitchFamily="18" charset="0"/>
                <a:cs typeface="Times New Roman" panose="02020603050405020304" pitchFamily="18" charset="0"/>
              </a:rPr>
              <a:t>Proposed system</a:t>
            </a:r>
          </a:p>
          <a:p>
            <a:pPr marL="514350" indent="-514350">
              <a:lnSpc>
                <a:spcPct val="150000"/>
              </a:lnSpc>
              <a:buAutoNum type="arabicPeriod"/>
            </a:pPr>
            <a:r>
              <a:rPr kumimoji="1" lang="en-US" altLang="zh-TW" sz="2400" dirty="0">
                <a:latin typeface="Times New Roman" panose="02020603050405020304" pitchFamily="18" charset="0"/>
                <a:cs typeface="Times New Roman" panose="02020603050405020304" pitchFamily="18" charset="0"/>
              </a:rPr>
              <a:t>Database design</a:t>
            </a:r>
          </a:p>
          <a:p>
            <a:pPr marL="514350" indent="-514350">
              <a:lnSpc>
                <a:spcPct val="150000"/>
              </a:lnSpc>
              <a:buAutoNum type="arabicPeriod"/>
            </a:pPr>
            <a:r>
              <a:rPr kumimoji="1" lang="en-US" altLang="zh-TW" sz="2400" dirty="0">
                <a:latin typeface="Times New Roman" panose="02020603050405020304" pitchFamily="18" charset="0"/>
                <a:cs typeface="Times New Roman" panose="02020603050405020304" pitchFamily="18" charset="0"/>
              </a:rPr>
              <a:t>Test method</a:t>
            </a:r>
          </a:p>
          <a:p>
            <a:pPr marL="514350" indent="-514350">
              <a:lnSpc>
                <a:spcPct val="150000"/>
              </a:lnSpc>
              <a:buAutoNum type="arabicPeriod"/>
            </a:pPr>
            <a:r>
              <a:rPr kumimoji="1" lang="en-US" altLang="zh-TW" sz="2400" dirty="0">
                <a:latin typeface="Times New Roman" panose="02020603050405020304" pitchFamily="18" charset="0"/>
                <a:cs typeface="Times New Roman" panose="02020603050405020304" pitchFamily="18" charset="0"/>
              </a:rPr>
              <a:t>Implementation and result</a:t>
            </a:r>
          </a:p>
          <a:p>
            <a:pPr marL="514350" indent="-514350">
              <a:lnSpc>
                <a:spcPct val="150000"/>
              </a:lnSpc>
              <a:buAutoNum type="arabicPeriod"/>
            </a:pPr>
            <a:r>
              <a:rPr kumimoji="1" lang="en-US" altLang="zh-TW" sz="2400" dirty="0">
                <a:latin typeface="Times New Roman" panose="02020603050405020304" pitchFamily="18" charset="0"/>
                <a:cs typeface="Times New Roman" panose="02020603050405020304" pitchFamily="18" charset="0"/>
              </a:rPr>
              <a:t>Conclusion</a:t>
            </a:r>
            <a:endParaRPr kumimoji="1" lang="zh-TW" altLang="en-US" sz="2400" dirty="0">
              <a:latin typeface="Times New Roman" panose="02020603050405020304" pitchFamily="18" charset="0"/>
              <a:cs typeface="Times New Roman" panose="02020603050405020304" pitchFamily="18" charset="0"/>
            </a:endParaRPr>
          </a:p>
        </p:txBody>
      </p:sp>
      <p:sp>
        <p:nvSpPr>
          <p:cNvPr id="4" name="投影片編號版面配置區 3">
            <a:extLst>
              <a:ext uri="{FF2B5EF4-FFF2-40B4-BE49-F238E27FC236}">
                <a16:creationId xmlns:a16="http://schemas.microsoft.com/office/drawing/2014/main" id="{C136F3CC-E4D9-4173-8746-6B8B13F766B4}"/>
              </a:ext>
            </a:extLst>
          </p:cNvPr>
          <p:cNvSpPr>
            <a:spLocks noGrp="1"/>
          </p:cNvSpPr>
          <p:nvPr>
            <p:ph type="sldNum" sz="quarter" idx="12"/>
          </p:nvPr>
        </p:nvSpPr>
        <p:spPr/>
        <p:txBody>
          <a:bodyPr/>
          <a:lstStyle/>
          <a:p>
            <a:fld id="{172F2753-FA7D-7348-BD56-5EC7C5DB9863}" type="slidenum">
              <a:rPr kumimoji="1" lang="zh-TW" altLang="en-US" smtClean="0"/>
              <a:t>2</a:t>
            </a:fld>
            <a:endParaRPr kumimoji="1" lang="zh-TW" altLang="en-US"/>
          </a:p>
        </p:txBody>
      </p:sp>
    </p:spTree>
    <p:extLst>
      <p:ext uri="{BB962C8B-B14F-4D97-AF65-F5344CB8AC3E}">
        <p14:creationId xmlns:p14="http://schemas.microsoft.com/office/powerpoint/2010/main" val="411803092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圖片 5">
            <a:extLst>
              <a:ext uri="{FF2B5EF4-FFF2-40B4-BE49-F238E27FC236}">
                <a16:creationId xmlns:a16="http://schemas.microsoft.com/office/drawing/2014/main" id="{B3C14FD8-9041-C002-7FB7-5565AAE56E52}"/>
              </a:ext>
            </a:extLst>
          </p:cNvPr>
          <p:cNvPicPr>
            <a:picLocks noChangeAspect="1"/>
          </p:cNvPicPr>
          <p:nvPr/>
        </p:nvPicPr>
        <p:blipFill>
          <a:blip r:embed="rId3"/>
          <a:stretch>
            <a:fillRect/>
          </a:stretch>
        </p:blipFill>
        <p:spPr>
          <a:xfrm>
            <a:off x="5556391" y="0"/>
            <a:ext cx="6337018" cy="6858000"/>
          </a:xfrm>
          <a:prstGeom prst="rect">
            <a:avLst/>
          </a:prstGeom>
        </p:spPr>
      </p:pic>
      <p:sp>
        <p:nvSpPr>
          <p:cNvPr id="2" name="標題 1">
            <a:extLst>
              <a:ext uri="{FF2B5EF4-FFF2-40B4-BE49-F238E27FC236}">
                <a16:creationId xmlns:a16="http://schemas.microsoft.com/office/drawing/2014/main" id="{906B6324-86ED-A939-74F1-E5A416A581E1}"/>
              </a:ext>
            </a:extLst>
          </p:cNvPr>
          <p:cNvSpPr>
            <a:spLocks noGrp="1"/>
          </p:cNvSpPr>
          <p:nvPr>
            <p:ph type="title"/>
          </p:nvPr>
        </p:nvSpPr>
        <p:spPr>
          <a:xfrm>
            <a:off x="913775" y="136525"/>
            <a:ext cx="11278225" cy="1596177"/>
          </a:xfrm>
        </p:spPr>
        <p:txBody>
          <a:bodyPr/>
          <a:lstStyle/>
          <a:p>
            <a:pPr>
              <a:lnSpc>
                <a:spcPct val="150000"/>
              </a:lnSpc>
            </a:pPr>
            <a:r>
              <a:rPr kumimoji="1" lang="en-US" altLang="zh-TW" sz="4400" dirty="0">
                <a:solidFill>
                  <a:schemeClr val="accent1">
                    <a:lumMod val="75000"/>
                  </a:schemeClr>
                </a:solidFill>
                <a:latin typeface="Times New Roman" panose="02020603050405020304" pitchFamily="18" charset="0"/>
                <a:cs typeface="Times New Roman" panose="02020603050405020304" pitchFamily="18" charset="0"/>
              </a:rPr>
              <a:t>Database design</a:t>
            </a:r>
          </a:p>
        </p:txBody>
      </p:sp>
      <p:sp>
        <p:nvSpPr>
          <p:cNvPr id="3" name="內容版面配置區 2">
            <a:extLst>
              <a:ext uri="{FF2B5EF4-FFF2-40B4-BE49-F238E27FC236}">
                <a16:creationId xmlns:a16="http://schemas.microsoft.com/office/drawing/2014/main" id="{7F045C18-ABFB-C9FE-88FB-2DB9E44B6C40}"/>
              </a:ext>
            </a:extLst>
          </p:cNvPr>
          <p:cNvSpPr>
            <a:spLocks noGrp="1"/>
          </p:cNvSpPr>
          <p:nvPr>
            <p:ph idx="1"/>
          </p:nvPr>
        </p:nvSpPr>
        <p:spPr>
          <a:xfrm>
            <a:off x="615184" y="2067027"/>
            <a:ext cx="4642616" cy="4654448"/>
          </a:xfrm>
        </p:spPr>
        <p:txBody>
          <a:bodyPr>
            <a:normAutofit/>
          </a:bodyPr>
          <a:lstStyle/>
          <a:p>
            <a:pPr algn="just">
              <a:lnSpc>
                <a:spcPct val="150000"/>
              </a:lnSpc>
            </a:pPr>
            <a:r>
              <a:rPr lang="en-US" altLang="zh-TW" sz="2000" dirty="0">
                <a:solidFill>
                  <a:srgbClr val="211E1E"/>
                </a:solidFill>
                <a:effectLst/>
                <a:latin typeface="Times New Roman" panose="02020603050405020304" pitchFamily="18" charset="0"/>
              </a:rPr>
              <a:t>Data is designed with a multidimensional star schema as shown in Fig. 4. to support the multidimensional analytics reporting. Fact data is retrieved from the Text Analytics extractor results, and data for dimensions are extracted from the selected Amazon datasets.</a:t>
            </a:r>
            <a:endParaRPr kumimoji="1" lang="zh-TW" altLang="en-US" sz="2000" dirty="0">
              <a:latin typeface="Times New Roman" panose="02020603050405020304" pitchFamily="18" charset="0"/>
              <a:cs typeface="Times New Roman" panose="02020603050405020304" pitchFamily="18" charset="0"/>
            </a:endParaRPr>
          </a:p>
        </p:txBody>
      </p:sp>
      <p:sp>
        <p:nvSpPr>
          <p:cNvPr id="4" name="投影片編號版面配置區 3">
            <a:extLst>
              <a:ext uri="{FF2B5EF4-FFF2-40B4-BE49-F238E27FC236}">
                <a16:creationId xmlns:a16="http://schemas.microsoft.com/office/drawing/2014/main" id="{15BCC215-00F0-FA67-3F18-FB15E7EC202B}"/>
              </a:ext>
            </a:extLst>
          </p:cNvPr>
          <p:cNvSpPr>
            <a:spLocks noGrp="1"/>
          </p:cNvSpPr>
          <p:nvPr>
            <p:ph type="sldNum" sz="quarter" idx="12"/>
          </p:nvPr>
        </p:nvSpPr>
        <p:spPr/>
        <p:txBody>
          <a:bodyPr/>
          <a:lstStyle/>
          <a:p>
            <a:fld id="{172F2753-FA7D-7348-BD56-5EC7C5DB9863}" type="slidenum">
              <a:rPr kumimoji="1" lang="zh-TW" altLang="en-US" smtClean="0"/>
              <a:t>20</a:t>
            </a:fld>
            <a:endParaRPr kumimoji="1" lang="zh-TW" altLang="en-US"/>
          </a:p>
        </p:txBody>
      </p:sp>
    </p:spTree>
    <p:extLst>
      <p:ext uri="{BB962C8B-B14F-4D97-AF65-F5344CB8AC3E}">
        <p14:creationId xmlns:p14="http://schemas.microsoft.com/office/powerpoint/2010/main" val="29030336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圖片 5">
            <a:extLst>
              <a:ext uri="{FF2B5EF4-FFF2-40B4-BE49-F238E27FC236}">
                <a16:creationId xmlns:a16="http://schemas.microsoft.com/office/drawing/2014/main" id="{B3C14FD8-9041-C002-7FB7-5565AAE56E52}"/>
              </a:ext>
            </a:extLst>
          </p:cNvPr>
          <p:cNvPicPr>
            <a:picLocks noChangeAspect="1"/>
          </p:cNvPicPr>
          <p:nvPr/>
        </p:nvPicPr>
        <p:blipFill>
          <a:blip r:embed="rId3"/>
          <a:stretch>
            <a:fillRect/>
          </a:stretch>
        </p:blipFill>
        <p:spPr>
          <a:xfrm>
            <a:off x="5556391" y="0"/>
            <a:ext cx="6337018" cy="6858000"/>
          </a:xfrm>
          <a:prstGeom prst="rect">
            <a:avLst/>
          </a:prstGeom>
        </p:spPr>
      </p:pic>
      <p:sp>
        <p:nvSpPr>
          <p:cNvPr id="2" name="標題 1">
            <a:extLst>
              <a:ext uri="{FF2B5EF4-FFF2-40B4-BE49-F238E27FC236}">
                <a16:creationId xmlns:a16="http://schemas.microsoft.com/office/drawing/2014/main" id="{906B6324-86ED-A939-74F1-E5A416A581E1}"/>
              </a:ext>
            </a:extLst>
          </p:cNvPr>
          <p:cNvSpPr>
            <a:spLocks noGrp="1"/>
          </p:cNvSpPr>
          <p:nvPr>
            <p:ph type="title"/>
          </p:nvPr>
        </p:nvSpPr>
        <p:spPr>
          <a:xfrm>
            <a:off x="913775" y="136525"/>
            <a:ext cx="11278225" cy="1596177"/>
          </a:xfrm>
        </p:spPr>
        <p:txBody>
          <a:bodyPr/>
          <a:lstStyle/>
          <a:p>
            <a:pPr>
              <a:lnSpc>
                <a:spcPct val="150000"/>
              </a:lnSpc>
            </a:pPr>
            <a:r>
              <a:rPr kumimoji="1" lang="en-US" altLang="zh-TW" sz="4400" dirty="0">
                <a:solidFill>
                  <a:schemeClr val="accent1">
                    <a:lumMod val="75000"/>
                  </a:schemeClr>
                </a:solidFill>
                <a:latin typeface="Times New Roman" panose="02020603050405020304" pitchFamily="18" charset="0"/>
                <a:cs typeface="Times New Roman" panose="02020603050405020304" pitchFamily="18" charset="0"/>
              </a:rPr>
              <a:t>Database design</a:t>
            </a:r>
          </a:p>
        </p:txBody>
      </p:sp>
      <p:sp>
        <p:nvSpPr>
          <p:cNvPr id="3" name="內容版面配置區 2">
            <a:extLst>
              <a:ext uri="{FF2B5EF4-FFF2-40B4-BE49-F238E27FC236}">
                <a16:creationId xmlns:a16="http://schemas.microsoft.com/office/drawing/2014/main" id="{7F045C18-ABFB-C9FE-88FB-2DB9E44B6C40}"/>
              </a:ext>
            </a:extLst>
          </p:cNvPr>
          <p:cNvSpPr>
            <a:spLocks noGrp="1"/>
          </p:cNvSpPr>
          <p:nvPr>
            <p:ph idx="1"/>
          </p:nvPr>
        </p:nvSpPr>
        <p:spPr>
          <a:xfrm>
            <a:off x="615184" y="2067027"/>
            <a:ext cx="4401598" cy="4654448"/>
          </a:xfrm>
        </p:spPr>
        <p:txBody>
          <a:bodyPr>
            <a:normAutofit/>
          </a:bodyPr>
          <a:lstStyle/>
          <a:p>
            <a:pPr algn="just">
              <a:lnSpc>
                <a:spcPct val="150000"/>
              </a:lnSpc>
            </a:pPr>
            <a:r>
              <a:rPr lang="en-US" altLang="zh-TW" sz="2000" dirty="0">
                <a:solidFill>
                  <a:srgbClr val="211E1E"/>
                </a:solidFill>
                <a:effectLst/>
                <a:latin typeface="Times New Roman" panose="02020603050405020304" pitchFamily="18" charset="0"/>
              </a:rPr>
              <a:t>The review date is extracted along with the review data, then it is modelled in a separate time dimension with additional fields generated at the transformation step to help analyze review data with this time dimension from different perspectives.</a:t>
            </a:r>
            <a:endParaRPr kumimoji="1" lang="zh-TW" altLang="en-US" sz="2000" dirty="0">
              <a:latin typeface="Times New Roman" panose="02020603050405020304" pitchFamily="18" charset="0"/>
              <a:cs typeface="Times New Roman" panose="02020603050405020304" pitchFamily="18" charset="0"/>
            </a:endParaRPr>
          </a:p>
        </p:txBody>
      </p:sp>
      <p:sp>
        <p:nvSpPr>
          <p:cNvPr id="4" name="投影片編號版面配置區 3">
            <a:extLst>
              <a:ext uri="{FF2B5EF4-FFF2-40B4-BE49-F238E27FC236}">
                <a16:creationId xmlns:a16="http://schemas.microsoft.com/office/drawing/2014/main" id="{15BCC215-00F0-FA67-3F18-FB15E7EC202B}"/>
              </a:ext>
            </a:extLst>
          </p:cNvPr>
          <p:cNvSpPr>
            <a:spLocks noGrp="1"/>
          </p:cNvSpPr>
          <p:nvPr>
            <p:ph type="sldNum" sz="quarter" idx="12"/>
          </p:nvPr>
        </p:nvSpPr>
        <p:spPr/>
        <p:txBody>
          <a:bodyPr/>
          <a:lstStyle/>
          <a:p>
            <a:fld id="{172F2753-FA7D-7348-BD56-5EC7C5DB9863}" type="slidenum">
              <a:rPr kumimoji="1" lang="zh-TW" altLang="en-US" smtClean="0"/>
              <a:t>21</a:t>
            </a:fld>
            <a:endParaRPr kumimoji="1" lang="zh-TW" altLang="en-US"/>
          </a:p>
        </p:txBody>
      </p:sp>
    </p:spTree>
    <p:extLst>
      <p:ext uri="{BB962C8B-B14F-4D97-AF65-F5344CB8AC3E}">
        <p14:creationId xmlns:p14="http://schemas.microsoft.com/office/powerpoint/2010/main" val="74520039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6659E65-341A-0D1C-DC00-78CA26660388}"/>
              </a:ext>
            </a:extLst>
          </p:cNvPr>
          <p:cNvSpPr>
            <a:spLocks noGrp="1"/>
          </p:cNvSpPr>
          <p:nvPr>
            <p:ph type="title"/>
          </p:nvPr>
        </p:nvSpPr>
        <p:spPr>
          <a:xfrm>
            <a:off x="1210109" y="268711"/>
            <a:ext cx="10364451" cy="1596177"/>
          </a:xfrm>
        </p:spPr>
        <p:txBody>
          <a:bodyPr/>
          <a:lstStyle/>
          <a:p>
            <a:r>
              <a:rPr kumimoji="1" lang="en-US" altLang="zh-TW" dirty="0">
                <a:solidFill>
                  <a:schemeClr val="accent1">
                    <a:lumMod val="75000"/>
                  </a:schemeClr>
                </a:solidFill>
                <a:latin typeface="Times New Roman" panose="02020603050405020304" pitchFamily="18" charset="0"/>
                <a:cs typeface="Times New Roman" panose="02020603050405020304" pitchFamily="18" charset="0"/>
              </a:rPr>
              <a:t>Outline</a:t>
            </a:r>
            <a:endParaRPr kumimoji="1" lang="zh-TW" altLang="en-US" dirty="0">
              <a:solidFill>
                <a:schemeClr val="accent1">
                  <a:lumMod val="75000"/>
                </a:schemeClr>
              </a:solidFill>
              <a:latin typeface="Times New Roman" panose="02020603050405020304" pitchFamily="18" charset="0"/>
              <a:cs typeface="Times New Roman" panose="02020603050405020304" pitchFamily="18" charset="0"/>
            </a:endParaRPr>
          </a:p>
        </p:txBody>
      </p:sp>
      <p:sp>
        <p:nvSpPr>
          <p:cNvPr id="3" name="內容版面配置區 2">
            <a:extLst>
              <a:ext uri="{FF2B5EF4-FFF2-40B4-BE49-F238E27FC236}">
                <a16:creationId xmlns:a16="http://schemas.microsoft.com/office/drawing/2014/main" id="{089DEEE4-9C03-1C4F-C218-E9DEA7F3D974}"/>
              </a:ext>
            </a:extLst>
          </p:cNvPr>
          <p:cNvSpPr>
            <a:spLocks noGrp="1"/>
          </p:cNvSpPr>
          <p:nvPr>
            <p:ph idx="1"/>
          </p:nvPr>
        </p:nvSpPr>
        <p:spPr>
          <a:xfrm>
            <a:off x="1210108" y="1606606"/>
            <a:ext cx="10778067" cy="4777260"/>
          </a:xfrm>
        </p:spPr>
        <p:txBody>
          <a:bodyPr>
            <a:normAutofit fontScale="92500" lnSpcReduction="10000"/>
          </a:bodyPr>
          <a:lstStyle/>
          <a:p>
            <a:pPr marL="514350" indent="-514350">
              <a:lnSpc>
                <a:spcPct val="150000"/>
              </a:lnSpc>
              <a:buAutoNum type="arabicPeriod"/>
            </a:pPr>
            <a:r>
              <a:rPr kumimoji="1" lang="en-US" altLang="zh-TW" sz="2400" dirty="0">
                <a:latin typeface="Times New Roman" panose="02020603050405020304" pitchFamily="18" charset="0"/>
                <a:cs typeface="Times New Roman" panose="02020603050405020304" pitchFamily="18" charset="0"/>
              </a:rPr>
              <a:t>Abstract</a:t>
            </a:r>
          </a:p>
          <a:p>
            <a:pPr marL="514350" indent="-514350">
              <a:lnSpc>
                <a:spcPct val="150000"/>
              </a:lnSpc>
              <a:buFont typeface="Arial" panose="020B0604020202020204" pitchFamily="34" charset="0"/>
              <a:buAutoNum type="arabicPeriod"/>
            </a:pPr>
            <a:r>
              <a:rPr kumimoji="1" lang="en-US" altLang="zh-TW" sz="2400" dirty="0">
                <a:latin typeface="Times New Roman" panose="02020603050405020304" pitchFamily="18" charset="0"/>
                <a:cs typeface="Times New Roman" panose="02020603050405020304" pitchFamily="18" charset="0"/>
              </a:rPr>
              <a:t>Introduction</a:t>
            </a:r>
          </a:p>
          <a:p>
            <a:pPr marL="514350" indent="-514350">
              <a:lnSpc>
                <a:spcPct val="150000"/>
              </a:lnSpc>
              <a:buAutoNum type="arabicPeriod"/>
            </a:pPr>
            <a:r>
              <a:rPr kumimoji="1" lang="en-US" altLang="zh-TW" sz="2400" dirty="0">
                <a:latin typeface="Times New Roman" panose="02020603050405020304" pitchFamily="18" charset="0"/>
                <a:cs typeface="Times New Roman" panose="02020603050405020304" pitchFamily="18" charset="0"/>
              </a:rPr>
              <a:t>Related works</a:t>
            </a:r>
          </a:p>
          <a:p>
            <a:pPr marL="514350" indent="-514350">
              <a:lnSpc>
                <a:spcPct val="150000"/>
              </a:lnSpc>
              <a:buAutoNum type="arabicPeriod"/>
            </a:pPr>
            <a:r>
              <a:rPr kumimoji="1" lang="en-US" altLang="zh-TW" sz="2400" dirty="0">
                <a:latin typeface="Times New Roman" panose="02020603050405020304" pitchFamily="18" charset="0"/>
                <a:cs typeface="Times New Roman" panose="02020603050405020304" pitchFamily="18" charset="0"/>
              </a:rPr>
              <a:t>Proposed system</a:t>
            </a:r>
          </a:p>
          <a:p>
            <a:pPr marL="514350" indent="-514350">
              <a:lnSpc>
                <a:spcPct val="150000"/>
              </a:lnSpc>
              <a:buAutoNum type="arabicPeriod"/>
            </a:pPr>
            <a:r>
              <a:rPr kumimoji="1" lang="en-US" altLang="zh-TW" sz="2400" dirty="0">
                <a:latin typeface="Times New Roman" panose="02020603050405020304" pitchFamily="18" charset="0"/>
                <a:cs typeface="Times New Roman" panose="02020603050405020304" pitchFamily="18" charset="0"/>
              </a:rPr>
              <a:t>Database design</a:t>
            </a:r>
          </a:p>
          <a:p>
            <a:pPr marL="514350" indent="-514350">
              <a:lnSpc>
                <a:spcPct val="150000"/>
              </a:lnSpc>
              <a:buAutoNum type="arabicPeriod"/>
            </a:pPr>
            <a:r>
              <a:rPr kumimoji="1" lang="en-US" altLang="zh-TW" sz="2400" dirty="0">
                <a:solidFill>
                  <a:schemeClr val="accent1">
                    <a:lumMod val="75000"/>
                  </a:schemeClr>
                </a:solidFill>
                <a:latin typeface="Times New Roman" panose="02020603050405020304" pitchFamily="18" charset="0"/>
                <a:cs typeface="Times New Roman" panose="02020603050405020304" pitchFamily="18" charset="0"/>
              </a:rPr>
              <a:t>Test method</a:t>
            </a:r>
          </a:p>
          <a:p>
            <a:pPr marL="514350" indent="-514350">
              <a:lnSpc>
                <a:spcPct val="150000"/>
              </a:lnSpc>
              <a:buAutoNum type="arabicPeriod"/>
            </a:pPr>
            <a:r>
              <a:rPr kumimoji="1" lang="en-US" altLang="zh-TW" sz="2400" dirty="0">
                <a:latin typeface="Times New Roman" panose="02020603050405020304" pitchFamily="18" charset="0"/>
                <a:cs typeface="Times New Roman" panose="02020603050405020304" pitchFamily="18" charset="0"/>
              </a:rPr>
              <a:t>Implementation and result</a:t>
            </a:r>
          </a:p>
          <a:p>
            <a:pPr marL="514350" indent="-514350">
              <a:lnSpc>
                <a:spcPct val="150000"/>
              </a:lnSpc>
              <a:buAutoNum type="arabicPeriod"/>
            </a:pPr>
            <a:r>
              <a:rPr kumimoji="1" lang="en-US" altLang="zh-TW" sz="2400" dirty="0">
                <a:latin typeface="Times New Roman" panose="02020603050405020304" pitchFamily="18" charset="0"/>
                <a:cs typeface="Times New Roman" panose="02020603050405020304" pitchFamily="18" charset="0"/>
              </a:rPr>
              <a:t>Conclusion</a:t>
            </a:r>
            <a:endParaRPr kumimoji="1" lang="zh-TW" altLang="en-US" sz="2400" dirty="0">
              <a:latin typeface="Times New Roman" panose="02020603050405020304" pitchFamily="18" charset="0"/>
              <a:cs typeface="Times New Roman" panose="02020603050405020304" pitchFamily="18" charset="0"/>
            </a:endParaRPr>
          </a:p>
        </p:txBody>
      </p:sp>
      <p:sp>
        <p:nvSpPr>
          <p:cNvPr id="4" name="投影片編號版面配置區 3">
            <a:extLst>
              <a:ext uri="{FF2B5EF4-FFF2-40B4-BE49-F238E27FC236}">
                <a16:creationId xmlns:a16="http://schemas.microsoft.com/office/drawing/2014/main" id="{49E3230D-DDFA-8137-65DA-54E9C2DA9F7F}"/>
              </a:ext>
            </a:extLst>
          </p:cNvPr>
          <p:cNvSpPr>
            <a:spLocks noGrp="1"/>
          </p:cNvSpPr>
          <p:nvPr>
            <p:ph type="sldNum" sz="quarter" idx="12"/>
          </p:nvPr>
        </p:nvSpPr>
        <p:spPr/>
        <p:txBody>
          <a:bodyPr/>
          <a:lstStyle/>
          <a:p>
            <a:fld id="{172F2753-FA7D-7348-BD56-5EC7C5DB9863}" type="slidenum">
              <a:rPr kumimoji="1" lang="zh-TW" altLang="en-US" smtClean="0"/>
              <a:t>22</a:t>
            </a:fld>
            <a:endParaRPr kumimoji="1" lang="zh-TW" altLang="en-US"/>
          </a:p>
        </p:txBody>
      </p:sp>
    </p:spTree>
    <p:extLst>
      <p:ext uri="{BB962C8B-B14F-4D97-AF65-F5344CB8AC3E}">
        <p14:creationId xmlns:p14="http://schemas.microsoft.com/office/powerpoint/2010/main" val="40480598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06B6324-86ED-A939-74F1-E5A416A581E1}"/>
              </a:ext>
            </a:extLst>
          </p:cNvPr>
          <p:cNvSpPr>
            <a:spLocks noGrp="1"/>
          </p:cNvSpPr>
          <p:nvPr>
            <p:ph type="title"/>
          </p:nvPr>
        </p:nvSpPr>
        <p:spPr>
          <a:xfrm>
            <a:off x="913775" y="268711"/>
            <a:ext cx="10364451" cy="1596177"/>
          </a:xfrm>
        </p:spPr>
        <p:txBody>
          <a:bodyPr/>
          <a:lstStyle/>
          <a:p>
            <a:pPr marL="514350" indent="-514350"/>
            <a:r>
              <a:rPr kumimoji="1" lang="en-US" altLang="zh-TW" sz="4400" dirty="0">
                <a:solidFill>
                  <a:schemeClr val="accent1">
                    <a:lumMod val="75000"/>
                  </a:schemeClr>
                </a:solidFill>
                <a:latin typeface="Times New Roman" panose="02020603050405020304" pitchFamily="18" charset="0"/>
                <a:cs typeface="Times New Roman" panose="02020603050405020304" pitchFamily="18" charset="0"/>
              </a:rPr>
              <a:t>Test method</a:t>
            </a:r>
            <a:endParaRPr kumimoji="1" lang="en-US" altLang="zh-TW" dirty="0">
              <a:solidFill>
                <a:schemeClr val="accent1">
                  <a:lumMod val="75000"/>
                </a:schemeClr>
              </a:solidFill>
              <a:latin typeface="Times New Roman" panose="02020603050405020304" pitchFamily="18" charset="0"/>
              <a:cs typeface="Times New Roman" panose="02020603050405020304" pitchFamily="18" charset="0"/>
            </a:endParaRPr>
          </a:p>
        </p:txBody>
      </p:sp>
      <p:sp>
        <p:nvSpPr>
          <p:cNvPr id="7" name="內容版面配置區 2">
            <a:extLst>
              <a:ext uri="{FF2B5EF4-FFF2-40B4-BE49-F238E27FC236}">
                <a16:creationId xmlns:a16="http://schemas.microsoft.com/office/drawing/2014/main" id="{92A51AE3-7E65-DC53-0C23-2AD3B71D4D5D}"/>
              </a:ext>
            </a:extLst>
          </p:cNvPr>
          <p:cNvSpPr>
            <a:spLocks noGrp="1"/>
          </p:cNvSpPr>
          <p:nvPr>
            <p:ph idx="1"/>
          </p:nvPr>
        </p:nvSpPr>
        <p:spPr>
          <a:xfrm>
            <a:off x="913773" y="1701902"/>
            <a:ext cx="10364452" cy="4654448"/>
          </a:xfrm>
        </p:spPr>
        <p:txBody>
          <a:bodyPr>
            <a:normAutofit/>
          </a:bodyPr>
          <a:lstStyle/>
          <a:p>
            <a:pPr algn="just">
              <a:lnSpc>
                <a:spcPct val="150000"/>
              </a:lnSpc>
            </a:pPr>
            <a:r>
              <a:rPr lang="en-US" altLang="zh-TW" sz="2400" dirty="0">
                <a:latin typeface="Times New Roman" panose="02020603050405020304" pitchFamily="18" charset="0"/>
                <a:cs typeface="Times New Roman" panose="02020603050405020304" pitchFamily="18" charset="0"/>
              </a:rPr>
              <a:t>Testing will be conducted manually along with the implementation by verifying each phase output with the acceptance criteria:</a:t>
            </a:r>
          </a:p>
          <a:p>
            <a:pPr algn="just">
              <a:lnSpc>
                <a:spcPct val="150000"/>
              </a:lnSpc>
            </a:pPr>
            <a:endParaRPr lang="en-US" altLang="zh-TW" sz="2400" dirty="0">
              <a:latin typeface="Times New Roman" panose="02020603050405020304" pitchFamily="18" charset="0"/>
              <a:cs typeface="Times New Roman" panose="02020603050405020304" pitchFamily="18" charset="0"/>
            </a:endParaRPr>
          </a:p>
          <a:p>
            <a:pPr marL="457200" indent="-457200" algn="just">
              <a:lnSpc>
                <a:spcPct val="150000"/>
              </a:lnSpc>
              <a:buFont typeface="+mj-lt"/>
              <a:buAutoNum type="arabicPeriod"/>
            </a:pPr>
            <a:r>
              <a:rPr lang="en-US" altLang="zh-TW" sz="2400" dirty="0">
                <a:latin typeface="Times New Roman" panose="02020603050405020304" pitchFamily="18" charset="0"/>
                <a:cs typeface="Times New Roman" panose="02020603050405020304" pitchFamily="18" charset="0"/>
              </a:rPr>
              <a:t>Data extraction: Sample dataset files will be tamed by Text Analytics tool.</a:t>
            </a:r>
          </a:p>
          <a:p>
            <a:pPr marL="457200" indent="-457200" algn="just">
              <a:lnSpc>
                <a:spcPct val="150000"/>
              </a:lnSpc>
              <a:buFont typeface="+mj-lt"/>
              <a:buAutoNum type="arabicPeriod"/>
            </a:pPr>
            <a:r>
              <a:rPr lang="en-US" altLang="zh-TW" sz="2400" dirty="0">
                <a:latin typeface="Times New Roman" panose="02020603050405020304" pitchFamily="18" charset="0"/>
                <a:cs typeface="Times New Roman" panose="02020603050405020304" pitchFamily="18" charset="0"/>
              </a:rPr>
              <a:t>ETL process: Extracted text as CSV files will be transformed, cleansed and loaded into data warehouse.</a:t>
            </a:r>
          </a:p>
          <a:p>
            <a:pPr marL="457200" indent="-457200" algn="just">
              <a:lnSpc>
                <a:spcPct val="150000"/>
              </a:lnSpc>
              <a:buFont typeface="+mj-lt"/>
              <a:buAutoNum type="arabicPeriod"/>
            </a:pPr>
            <a:r>
              <a:rPr lang="en-US" altLang="zh-TW" sz="2400" dirty="0">
                <a:latin typeface="Times New Roman" panose="02020603050405020304" pitchFamily="18" charset="0"/>
                <a:cs typeface="Times New Roman" panose="02020603050405020304" pitchFamily="18" charset="0"/>
              </a:rPr>
              <a:t>Analytics reporting: OLAP cube can be created from data warehouse.</a:t>
            </a:r>
          </a:p>
        </p:txBody>
      </p:sp>
      <p:sp>
        <p:nvSpPr>
          <p:cNvPr id="3" name="投影片編號版面配置區 2">
            <a:extLst>
              <a:ext uri="{FF2B5EF4-FFF2-40B4-BE49-F238E27FC236}">
                <a16:creationId xmlns:a16="http://schemas.microsoft.com/office/drawing/2014/main" id="{87F83483-E9EC-57EF-B758-60414FFDF166}"/>
              </a:ext>
            </a:extLst>
          </p:cNvPr>
          <p:cNvSpPr>
            <a:spLocks noGrp="1"/>
          </p:cNvSpPr>
          <p:nvPr>
            <p:ph type="sldNum" sz="quarter" idx="12"/>
          </p:nvPr>
        </p:nvSpPr>
        <p:spPr/>
        <p:txBody>
          <a:bodyPr/>
          <a:lstStyle/>
          <a:p>
            <a:fld id="{172F2753-FA7D-7348-BD56-5EC7C5DB9863}" type="slidenum">
              <a:rPr kumimoji="1" lang="zh-TW" altLang="en-US" smtClean="0"/>
              <a:t>23</a:t>
            </a:fld>
            <a:endParaRPr kumimoji="1" lang="zh-TW" altLang="en-US"/>
          </a:p>
        </p:txBody>
      </p:sp>
    </p:spTree>
    <p:extLst>
      <p:ext uri="{BB962C8B-B14F-4D97-AF65-F5344CB8AC3E}">
        <p14:creationId xmlns:p14="http://schemas.microsoft.com/office/powerpoint/2010/main" val="273181557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6659E65-341A-0D1C-DC00-78CA26660388}"/>
              </a:ext>
            </a:extLst>
          </p:cNvPr>
          <p:cNvSpPr>
            <a:spLocks noGrp="1"/>
          </p:cNvSpPr>
          <p:nvPr>
            <p:ph type="title"/>
          </p:nvPr>
        </p:nvSpPr>
        <p:spPr>
          <a:xfrm>
            <a:off x="1210109" y="268711"/>
            <a:ext cx="10364451" cy="1596177"/>
          </a:xfrm>
        </p:spPr>
        <p:txBody>
          <a:bodyPr/>
          <a:lstStyle/>
          <a:p>
            <a:r>
              <a:rPr kumimoji="1" lang="en-US" altLang="zh-TW" dirty="0">
                <a:solidFill>
                  <a:schemeClr val="accent1">
                    <a:lumMod val="75000"/>
                  </a:schemeClr>
                </a:solidFill>
                <a:latin typeface="Times New Roman" panose="02020603050405020304" pitchFamily="18" charset="0"/>
                <a:cs typeface="Times New Roman" panose="02020603050405020304" pitchFamily="18" charset="0"/>
              </a:rPr>
              <a:t>Outline</a:t>
            </a:r>
            <a:endParaRPr kumimoji="1" lang="zh-TW" altLang="en-US" dirty="0">
              <a:solidFill>
                <a:schemeClr val="accent1">
                  <a:lumMod val="75000"/>
                </a:schemeClr>
              </a:solidFill>
              <a:latin typeface="Times New Roman" panose="02020603050405020304" pitchFamily="18" charset="0"/>
              <a:cs typeface="Times New Roman" panose="02020603050405020304" pitchFamily="18" charset="0"/>
            </a:endParaRPr>
          </a:p>
        </p:txBody>
      </p:sp>
      <p:sp>
        <p:nvSpPr>
          <p:cNvPr id="3" name="內容版面配置區 2">
            <a:extLst>
              <a:ext uri="{FF2B5EF4-FFF2-40B4-BE49-F238E27FC236}">
                <a16:creationId xmlns:a16="http://schemas.microsoft.com/office/drawing/2014/main" id="{089DEEE4-9C03-1C4F-C218-E9DEA7F3D974}"/>
              </a:ext>
            </a:extLst>
          </p:cNvPr>
          <p:cNvSpPr>
            <a:spLocks noGrp="1"/>
          </p:cNvSpPr>
          <p:nvPr>
            <p:ph idx="1"/>
          </p:nvPr>
        </p:nvSpPr>
        <p:spPr>
          <a:xfrm>
            <a:off x="1210108" y="1606606"/>
            <a:ext cx="10778067" cy="4777260"/>
          </a:xfrm>
        </p:spPr>
        <p:txBody>
          <a:bodyPr>
            <a:normAutofit fontScale="92500" lnSpcReduction="10000"/>
          </a:bodyPr>
          <a:lstStyle/>
          <a:p>
            <a:pPr marL="514350" indent="-514350">
              <a:lnSpc>
                <a:spcPct val="150000"/>
              </a:lnSpc>
              <a:buAutoNum type="arabicPeriod"/>
            </a:pPr>
            <a:r>
              <a:rPr kumimoji="1" lang="en-US" altLang="zh-TW" sz="2400" dirty="0">
                <a:latin typeface="Times New Roman" panose="02020603050405020304" pitchFamily="18" charset="0"/>
                <a:cs typeface="Times New Roman" panose="02020603050405020304" pitchFamily="18" charset="0"/>
              </a:rPr>
              <a:t>Abstract</a:t>
            </a:r>
          </a:p>
          <a:p>
            <a:pPr marL="514350" indent="-514350">
              <a:lnSpc>
                <a:spcPct val="150000"/>
              </a:lnSpc>
              <a:buFont typeface="Arial" panose="020B0604020202020204" pitchFamily="34" charset="0"/>
              <a:buAutoNum type="arabicPeriod"/>
            </a:pPr>
            <a:r>
              <a:rPr kumimoji="1" lang="en-US" altLang="zh-TW" sz="2400" dirty="0">
                <a:latin typeface="Times New Roman" panose="02020603050405020304" pitchFamily="18" charset="0"/>
                <a:cs typeface="Times New Roman" panose="02020603050405020304" pitchFamily="18" charset="0"/>
              </a:rPr>
              <a:t>Introduction</a:t>
            </a:r>
          </a:p>
          <a:p>
            <a:pPr marL="514350" indent="-514350">
              <a:lnSpc>
                <a:spcPct val="150000"/>
              </a:lnSpc>
              <a:buAutoNum type="arabicPeriod"/>
            </a:pPr>
            <a:r>
              <a:rPr kumimoji="1" lang="en-US" altLang="zh-TW" sz="2400" dirty="0">
                <a:latin typeface="Times New Roman" panose="02020603050405020304" pitchFamily="18" charset="0"/>
                <a:cs typeface="Times New Roman" panose="02020603050405020304" pitchFamily="18" charset="0"/>
              </a:rPr>
              <a:t>Related works</a:t>
            </a:r>
          </a:p>
          <a:p>
            <a:pPr marL="514350" indent="-514350">
              <a:lnSpc>
                <a:spcPct val="150000"/>
              </a:lnSpc>
              <a:buAutoNum type="arabicPeriod"/>
            </a:pPr>
            <a:r>
              <a:rPr kumimoji="1" lang="en-US" altLang="zh-TW" sz="2400" dirty="0">
                <a:latin typeface="Times New Roman" panose="02020603050405020304" pitchFamily="18" charset="0"/>
                <a:cs typeface="Times New Roman" panose="02020603050405020304" pitchFamily="18" charset="0"/>
              </a:rPr>
              <a:t>Proposed system</a:t>
            </a:r>
          </a:p>
          <a:p>
            <a:pPr marL="514350" indent="-514350">
              <a:lnSpc>
                <a:spcPct val="150000"/>
              </a:lnSpc>
              <a:buAutoNum type="arabicPeriod"/>
            </a:pPr>
            <a:r>
              <a:rPr kumimoji="1" lang="en-US" altLang="zh-TW" sz="2400" dirty="0">
                <a:latin typeface="Times New Roman" panose="02020603050405020304" pitchFamily="18" charset="0"/>
                <a:cs typeface="Times New Roman" panose="02020603050405020304" pitchFamily="18" charset="0"/>
              </a:rPr>
              <a:t>Database design</a:t>
            </a:r>
          </a:p>
          <a:p>
            <a:pPr marL="514350" indent="-514350">
              <a:lnSpc>
                <a:spcPct val="150000"/>
              </a:lnSpc>
              <a:buAutoNum type="arabicPeriod"/>
            </a:pPr>
            <a:r>
              <a:rPr kumimoji="1" lang="en-US" altLang="zh-TW" sz="2400" dirty="0">
                <a:latin typeface="Times New Roman" panose="02020603050405020304" pitchFamily="18" charset="0"/>
                <a:cs typeface="Times New Roman" panose="02020603050405020304" pitchFamily="18" charset="0"/>
              </a:rPr>
              <a:t>Test method</a:t>
            </a:r>
          </a:p>
          <a:p>
            <a:pPr marL="514350" indent="-514350">
              <a:lnSpc>
                <a:spcPct val="150000"/>
              </a:lnSpc>
              <a:buAutoNum type="arabicPeriod"/>
            </a:pPr>
            <a:r>
              <a:rPr kumimoji="1" lang="en-US" altLang="zh-TW" sz="2400" dirty="0">
                <a:solidFill>
                  <a:schemeClr val="accent1">
                    <a:lumMod val="75000"/>
                  </a:schemeClr>
                </a:solidFill>
                <a:latin typeface="Times New Roman" panose="02020603050405020304" pitchFamily="18" charset="0"/>
                <a:cs typeface="Times New Roman" panose="02020603050405020304" pitchFamily="18" charset="0"/>
              </a:rPr>
              <a:t>Implementation and result</a:t>
            </a:r>
          </a:p>
          <a:p>
            <a:pPr marL="514350" indent="-514350">
              <a:lnSpc>
                <a:spcPct val="150000"/>
              </a:lnSpc>
              <a:buAutoNum type="arabicPeriod"/>
            </a:pPr>
            <a:r>
              <a:rPr kumimoji="1" lang="en-US" altLang="zh-TW" sz="2400" dirty="0">
                <a:latin typeface="Times New Roman" panose="02020603050405020304" pitchFamily="18" charset="0"/>
                <a:cs typeface="Times New Roman" panose="02020603050405020304" pitchFamily="18" charset="0"/>
              </a:rPr>
              <a:t>Conclusion</a:t>
            </a:r>
            <a:endParaRPr kumimoji="1" lang="zh-TW" altLang="en-US" sz="2400" dirty="0">
              <a:latin typeface="Times New Roman" panose="02020603050405020304" pitchFamily="18" charset="0"/>
              <a:cs typeface="Times New Roman" panose="02020603050405020304" pitchFamily="18" charset="0"/>
            </a:endParaRPr>
          </a:p>
        </p:txBody>
      </p:sp>
      <p:sp>
        <p:nvSpPr>
          <p:cNvPr id="6" name="投影片編號版面配置區 5">
            <a:extLst>
              <a:ext uri="{FF2B5EF4-FFF2-40B4-BE49-F238E27FC236}">
                <a16:creationId xmlns:a16="http://schemas.microsoft.com/office/drawing/2014/main" id="{D43E3B48-C94B-B962-9089-507EAD045918}"/>
              </a:ext>
            </a:extLst>
          </p:cNvPr>
          <p:cNvSpPr>
            <a:spLocks noGrp="1"/>
          </p:cNvSpPr>
          <p:nvPr>
            <p:ph type="sldNum" sz="quarter" idx="12"/>
          </p:nvPr>
        </p:nvSpPr>
        <p:spPr/>
        <p:txBody>
          <a:bodyPr/>
          <a:lstStyle/>
          <a:p>
            <a:fld id="{172F2753-FA7D-7348-BD56-5EC7C5DB9863}" type="slidenum">
              <a:rPr kumimoji="1" lang="zh-TW" altLang="en-US" smtClean="0"/>
              <a:t>24</a:t>
            </a:fld>
            <a:endParaRPr kumimoji="1" lang="zh-TW" altLang="en-US"/>
          </a:p>
        </p:txBody>
      </p:sp>
    </p:spTree>
    <p:extLst>
      <p:ext uri="{BB962C8B-B14F-4D97-AF65-F5344CB8AC3E}">
        <p14:creationId xmlns:p14="http://schemas.microsoft.com/office/powerpoint/2010/main" val="157888910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圖片 3">
            <a:extLst>
              <a:ext uri="{FF2B5EF4-FFF2-40B4-BE49-F238E27FC236}">
                <a16:creationId xmlns:a16="http://schemas.microsoft.com/office/drawing/2014/main" id="{5BF9006F-4FA6-FAEB-CE0D-8E56DD9125AC}"/>
              </a:ext>
            </a:extLst>
          </p:cNvPr>
          <p:cNvPicPr>
            <a:picLocks noChangeAspect="1"/>
          </p:cNvPicPr>
          <p:nvPr/>
        </p:nvPicPr>
        <p:blipFill>
          <a:blip r:embed="rId3"/>
          <a:stretch>
            <a:fillRect/>
          </a:stretch>
        </p:blipFill>
        <p:spPr>
          <a:xfrm>
            <a:off x="4947524" y="0"/>
            <a:ext cx="7326151" cy="6858000"/>
          </a:xfrm>
          <a:prstGeom prst="rect">
            <a:avLst/>
          </a:prstGeom>
        </p:spPr>
      </p:pic>
      <p:sp>
        <p:nvSpPr>
          <p:cNvPr id="2" name="標題 1">
            <a:extLst>
              <a:ext uri="{FF2B5EF4-FFF2-40B4-BE49-F238E27FC236}">
                <a16:creationId xmlns:a16="http://schemas.microsoft.com/office/drawing/2014/main" id="{906B6324-86ED-A939-74F1-E5A416A581E1}"/>
              </a:ext>
            </a:extLst>
          </p:cNvPr>
          <p:cNvSpPr>
            <a:spLocks noGrp="1"/>
          </p:cNvSpPr>
          <p:nvPr>
            <p:ph type="title"/>
          </p:nvPr>
        </p:nvSpPr>
        <p:spPr>
          <a:xfrm>
            <a:off x="537319" y="105725"/>
            <a:ext cx="4334630" cy="1596177"/>
          </a:xfrm>
        </p:spPr>
        <p:txBody>
          <a:bodyPr>
            <a:normAutofit/>
          </a:bodyPr>
          <a:lstStyle/>
          <a:p>
            <a:pPr marL="514350" indent="-514350"/>
            <a:r>
              <a:rPr kumimoji="1" lang="en-US" altLang="zh-TW" sz="2800" dirty="0">
                <a:solidFill>
                  <a:schemeClr val="accent1">
                    <a:lumMod val="75000"/>
                  </a:schemeClr>
                </a:solidFill>
                <a:latin typeface="Times New Roman" panose="02020603050405020304" pitchFamily="18" charset="0"/>
                <a:cs typeface="Times New Roman" panose="02020603050405020304" pitchFamily="18" charset="0"/>
              </a:rPr>
              <a:t>Implementation and result</a:t>
            </a:r>
          </a:p>
        </p:txBody>
      </p:sp>
      <p:sp>
        <p:nvSpPr>
          <p:cNvPr id="7" name="內容版面配置區 2">
            <a:extLst>
              <a:ext uri="{FF2B5EF4-FFF2-40B4-BE49-F238E27FC236}">
                <a16:creationId xmlns:a16="http://schemas.microsoft.com/office/drawing/2014/main" id="{92A51AE3-7E65-DC53-0C23-2AD3B71D4D5D}"/>
              </a:ext>
            </a:extLst>
          </p:cNvPr>
          <p:cNvSpPr>
            <a:spLocks noGrp="1"/>
          </p:cNvSpPr>
          <p:nvPr>
            <p:ph idx="1"/>
          </p:nvPr>
        </p:nvSpPr>
        <p:spPr>
          <a:xfrm>
            <a:off x="537319" y="1587529"/>
            <a:ext cx="4034681" cy="4654448"/>
          </a:xfrm>
        </p:spPr>
        <p:txBody>
          <a:bodyPr>
            <a:normAutofit/>
          </a:bodyPr>
          <a:lstStyle/>
          <a:p>
            <a:pPr algn="just">
              <a:lnSpc>
                <a:spcPct val="150000"/>
              </a:lnSpc>
            </a:pPr>
            <a:r>
              <a:rPr lang="en-US" altLang="zh-TW" sz="1800" dirty="0">
                <a:latin typeface="Times New Roman" panose="02020603050405020304" pitchFamily="18" charset="0"/>
                <a:cs typeface="Times New Roman" panose="02020603050405020304" pitchFamily="18" charset="0"/>
              </a:rPr>
              <a:t>The values in the polarity column, either positive or negative, are the sentiment of product review that will be used in data warehouse for analytics reporting. Other fields in results such as text, pattern name, clue, and target are the extra information to explain the extractor rules and how they run to determine the polarity results. They can be omitted in the exported results.</a:t>
            </a:r>
          </a:p>
        </p:txBody>
      </p:sp>
      <p:sp>
        <p:nvSpPr>
          <p:cNvPr id="3" name="投影片編號版面配置區 2">
            <a:extLst>
              <a:ext uri="{FF2B5EF4-FFF2-40B4-BE49-F238E27FC236}">
                <a16:creationId xmlns:a16="http://schemas.microsoft.com/office/drawing/2014/main" id="{87F83483-E9EC-57EF-B758-60414FFDF166}"/>
              </a:ext>
            </a:extLst>
          </p:cNvPr>
          <p:cNvSpPr>
            <a:spLocks noGrp="1"/>
          </p:cNvSpPr>
          <p:nvPr>
            <p:ph type="sldNum" sz="quarter" idx="12"/>
          </p:nvPr>
        </p:nvSpPr>
        <p:spPr/>
        <p:txBody>
          <a:bodyPr/>
          <a:lstStyle/>
          <a:p>
            <a:fld id="{172F2753-FA7D-7348-BD56-5EC7C5DB9863}" type="slidenum">
              <a:rPr kumimoji="1" lang="zh-TW" altLang="en-US" smtClean="0"/>
              <a:t>25</a:t>
            </a:fld>
            <a:endParaRPr kumimoji="1" lang="zh-TW" altLang="en-US"/>
          </a:p>
        </p:txBody>
      </p:sp>
    </p:spTree>
    <p:extLst>
      <p:ext uri="{BB962C8B-B14F-4D97-AF65-F5344CB8AC3E}">
        <p14:creationId xmlns:p14="http://schemas.microsoft.com/office/powerpoint/2010/main" val="321931396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圖片 4">
            <a:extLst>
              <a:ext uri="{FF2B5EF4-FFF2-40B4-BE49-F238E27FC236}">
                <a16:creationId xmlns:a16="http://schemas.microsoft.com/office/drawing/2014/main" id="{A62BF5A3-2368-3398-34CD-E8E04A9A3FC6}"/>
              </a:ext>
            </a:extLst>
          </p:cNvPr>
          <p:cNvPicPr>
            <a:picLocks noChangeAspect="1"/>
          </p:cNvPicPr>
          <p:nvPr/>
        </p:nvPicPr>
        <p:blipFill>
          <a:blip r:embed="rId3"/>
          <a:stretch>
            <a:fillRect/>
          </a:stretch>
        </p:blipFill>
        <p:spPr>
          <a:xfrm>
            <a:off x="6284997" y="0"/>
            <a:ext cx="5907003" cy="6858000"/>
          </a:xfrm>
          <a:prstGeom prst="rect">
            <a:avLst/>
          </a:prstGeom>
        </p:spPr>
      </p:pic>
      <p:sp>
        <p:nvSpPr>
          <p:cNvPr id="2" name="標題 1">
            <a:extLst>
              <a:ext uri="{FF2B5EF4-FFF2-40B4-BE49-F238E27FC236}">
                <a16:creationId xmlns:a16="http://schemas.microsoft.com/office/drawing/2014/main" id="{906B6324-86ED-A939-74F1-E5A416A581E1}"/>
              </a:ext>
            </a:extLst>
          </p:cNvPr>
          <p:cNvSpPr>
            <a:spLocks noGrp="1"/>
          </p:cNvSpPr>
          <p:nvPr>
            <p:ph type="title"/>
          </p:nvPr>
        </p:nvSpPr>
        <p:spPr>
          <a:xfrm>
            <a:off x="737736" y="118251"/>
            <a:ext cx="4334630" cy="1596177"/>
          </a:xfrm>
        </p:spPr>
        <p:txBody>
          <a:bodyPr>
            <a:normAutofit/>
          </a:bodyPr>
          <a:lstStyle/>
          <a:p>
            <a:pPr marL="514350" indent="-514350"/>
            <a:r>
              <a:rPr kumimoji="1" lang="en-US" altLang="zh-TW" sz="2800" dirty="0">
                <a:solidFill>
                  <a:schemeClr val="accent1">
                    <a:lumMod val="75000"/>
                  </a:schemeClr>
                </a:solidFill>
                <a:latin typeface="Times New Roman" panose="02020603050405020304" pitchFamily="18" charset="0"/>
                <a:cs typeface="Times New Roman" panose="02020603050405020304" pitchFamily="18" charset="0"/>
              </a:rPr>
              <a:t>Implementation and result</a:t>
            </a:r>
          </a:p>
        </p:txBody>
      </p:sp>
      <p:sp>
        <p:nvSpPr>
          <p:cNvPr id="7" name="內容版面配置區 2">
            <a:extLst>
              <a:ext uri="{FF2B5EF4-FFF2-40B4-BE49-F238E27FC236}">
                <a16:creationId xmlns:a16="http://schemas.microsoft.com/office/drawing/2014/main" id="{92A51AE3-7E65-DC53-0C23-2AD3B71D4D5D}"/>
              </a:ext>
            </a:extLst>
          </p:cNvPr>
          <p:cNvSpPr>
            <a:spLocks noGrp="1"/>
          </p:cNvSpPr>
          <p:nvPr>
            <p:ph idx="1"/>
          </p:nvPr>
        </p:nvSpPr>
        <p:spPr>
          <a:xfrm>
            <a:off x="737736" y="1884464"/>
            <a:ext cx="4598352" cy="4654448"/>
          </a:xfrm>
        </p:spPr>
        <p:txBody>
          <a:bodyPr>
            <a:normAutofit/>
          </a:bodyPr>
          <a:lstStyle/>
          <a:p>
            <a:pPr algn="just">
              <a:lnSpc>
                <a:spcPct val="150000"/>
              </a:lnSpc>
            </a:pPr>
            <a:r>
              <a:rPr lang="en-US" altLang="zh-TW" sz="1800" dirty="0">
                <a:latin typeface="Times New Roman" panose="02020603050405020304" pitchFamily="18" charset="0"/>
                <a:cs typeface="Times New Roman" panose="02020603050405020304" pitchFamily="18" charset="0"/>
              </a:rPr>
              <a:t>This transformation starts with loading CSV file of the Review dataset including the review sentiment information extracted by Text Analytics before. Then the properties such as data type, format, length of all loaded fields need to be defined or adjusted accordingly to match with the datasets and designed database.</a:t>
            </a:r>
          </a:p>
        </p:txBody>
      </p:sp>
      <p:sp>
        <p:nvSpPr>
          <p:cNvPr id="3" name="投影片編號版面配置區 2">
            <a:extLst>
              <a:ext uri="{FF2B5EF4-FFF2-40B4-BE49-F238E27FC236}">
                <a16:creationId xmlns:a16="http://schemas.microsoft.com/office/drawing/2014/main" id="{87F83483-E9EC-57EF-B758-60414FFDF166}"/>
              </a:ext>
            </a:extLst>
          </p:cNvPr>
          <p:cNvSpPr>
            <a:spLocks noGrp="1"/>
          </p:cNvSpPr>
          <p:nvPr>
            <p:ph type="sldNum" sz="quarter" idx="12"/>
          </p:nvPr>
        </p:nvSpPr>
        <p:spPr/>
        <p:txBody>
          <a:bodyPr/>
          <a:lstStyle/>
          <a:p>
            <a:fld id="{172F2753-FA7D-7348-BD56-5EC7C5DB9863}" type="slidenum">
              <a:rPr kumimoji="1" lang="zh-TW" altLang="en-US" smtClean="0"/>
              <a:t>26</a:t>
            </a:fld>
            <a:endParaRPr kumimoji="1" lang="zh-TW" altLang="en-US"/>
          </a:p>
        </p:txBody>
      </p:sp>
    </p:spTree>
    <p:extLst>
      <p:ext uri="{BB962C8B-B14F-4D97-AF65-F5344CB8AC3E}">
        <p14:creationId xmlns:p14="http://schemas.microsoft.com/office/powerpoint/2010/main" val="14159457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06B6324-86ED-A939-74F1-E5A416A581E1}"/>
              </a:ext>
            </a:extLst>
          </p:cNvPr>
          <p:cNvSpPr>
            <a:spLocks noGrp="1"/>
          </p:cNvSpPr>
          <p:nvPr>
            <p:ph type="title"/>
          </p:nvPr>
        </p:nvSpPr>
        <p:spPr>
          <a:xfrm>
            <a:off x="537319" y="105725"/>
            <a:ext cx="4334630" cy="1596177"/>
          </a:xfrm>
        </p:spPr>
        <p:txBody>
          <a:bodyPr>
            <a:normAutofit/>
          </a:bodyPr>
          <a:lstStyle/>
          <a:p>
            <a:pPr marL="514350" indent="-514350"/>
            <a:r>
              <a:rPr kumimoji="1" lang="en-US" altLang="zh-TW" sz="2800" dirty="0">
                <a:solidFill>
                  <a:schemeClr val="accent1">
                    <a:lumMod val="75000"/>
                  </a:schemeClr>
                </a:solidFill>
                <a:latin typeface="Times New Roman" panose="02020603050405020304" pitchFamily="18" charset="0"/>
                <a:cs typeface="Times New Roman" panose="02020603050405020304" pitchFamily="18" charset="0"/>
              </a:rPr>
              <a:t>Implementation and result</a:t>
            </a:r>
          </a:p>
        </p:txBody>
      </p:sp>
      <p:sp>
        <p:nvSpPr>
          <p:cNvPr id="3" name="投影片編號版面配置區 2">
            <a:extLst>
              <a:ext uri="{FF2B5EF4-FFF2-40B4-BE49-F238E27FC236}">
                <a16:creationId xmlns:a16="http://schemas.microsoft.com/office/drawing/2014/main" id="{87F83483-E9EC-57EF-B758-60414FFDF166}"/>
              </a:ext>
            </a:extLst>
          </p:cNvPr>
          <p:cNvSpPr>
            <a:spLocks noGrp="1"/>
          </p:cNvSpPr>
          <p:nvPr>
            <p:ph type="sldNum" sz="quarter" idx="12"/>
          </p:nvPr>
        </p:nvSpPr>
        <p:spPr/>
        <p:txBody>
          <a:bodyPr/>
          <a:lstStyle/>
          <a:p>
            <a:fld id="{172F2753-FA7D-7348-BD56-5EC7C5DB9863}" type="slidenum">
              <a:rPr kumimoji="1" lang="zh-TW" altLang="en-US" smtClean="0"/>
              <a:t>27</a:t>
            </a:fld>
            <a:endParaRPr kumimoji="1" lang="zh-TW" altLang="en-US"/>
          </a:p>
        </p:txBody>
      </p:sp>
      <p:sp>
        <p:nvSpPr>
          <p:cNvPr id="8" name="內容版面配置區 2">
            <a:extLst>
              <a:ext uri="{FF2B5EF4-FFF2-40B4-BE49-F238E27FC236}">
                <a16:creationId xmlns:a16="http://schemas.microsoft.com/office/drawing/2014/main" id="{248F0146-5E9C-8074-4427-1DA8F827E67C}"/>
              </a:ext>
            </a:extLst>
          </p:cNvPr>
          <p:cNvSpPr>
            <a:spLocks noGrp="1"/>
          </p:cNvSpPr>
          <p:nvPr>
            <p:ph idx="1"/>
          </p:nvPr>
        </p:nvSpPr>
        <p:spPr>
          <a:xfrm>
            <a:off x="913774" y="1614219"/>
            <a:ext cx="10364452" cy="4654448"/>
          </a:xfrm>
        </p:spPr>
        <p:txBody>
          <a:bodyPr>
            <a:normAutofit fontScale="92500"/>
          </a:bodyPr>
          <a:lstStyle/>
          <a:p>
            <a:pPr algn="just">
              <a:lnSpc>
                <a:spcPct val="150000"/>
              </a:lnSpc>
            </a:pPr>
            <a:r>
              <a:rPr lang="en-US" altLang="zh-TW" sz="2400" dirty="0">
                <a:latin typeface="Times New Roman" panose="02020603050405020304" pitchFamily="18" charset="0"/>
                <a:cs typeface="Times New Roman" panose="02020603050405020304" pitchFamily="18" charset="0"/>
              </a:rPr>
              <a:t>For mapping fact data with its dimensions in database, each related dimension such as product, customer, marketplace and review date are looked up and their keys are mapped.</a:t>
            </a:r>
          </a:p>
          <a:p>
            <a:pPr algn="just">
              <a:lnSpc>
                <a:spcPct val="150000"/>
              </a:lnSpc>
            </a:pPr>
            <a:endParaRPr lang="en-US" altLang="zh-TW" sz="2400" dirty="0">
              <a:latin typeface="Times New Roman" panose="02020603050405020304" pitchFamily="18" charset="0"/>
              <a:cs typeface="Times New Roman" panose="02020603050405020304" pitchFamily="18" charset="0"/>
            </a:endParaRPr>
          </a:p>
          <a:p>
            <a:pPr algn="just">
              <a:lnSpc>
                <a:spcPct val="150000"/>
              </a:lnSpc>
            </a:pPr>
            <a:r>
              <a:rPr lang="en-US" altLang="zh-TW" sz="2400" dirty="0">
                <a:latin typeface="Times New Roman" panose="02020603050405020304" pitchFamily="18" charset="0"/>
                <a:cs typeface="Times New Roman" panose="02020603050405020304" pitchFamily="18" charset="0"/>
              </a:rPr>
              <a:t>At the last step, the suitable fields in the processing stream are selected for fact table before it is created in database by executing the generated SQL scripts.</a:t>
            </a:r>
          </a:p>
          <a:p>
            <a:pPr algn="just">
              <a:lnSpc>
                <a:spcPct val="150000"/>
              </a:lnSpc>
            </a:pPr>
            <a:endParaRPr lang="en-US" altLang="zh-TW" sz="2400" dirty="0">
              <a:latin typeface="Times New Roman" panose="02020603050405020304" pitchFamily="18" charset="0"/>
              <a:cs typeface="Times New Roman" panose="02020603050405020304" pitchFamily="18" charset="0"/>
            </a:endParaRPr>
          </a:p>
          <a:p>
            <a:pPr algn="just">
              <a:lnSpc>
                <a:spcPct val="150000"/>
              </a:lnSpc>
            </a:pPr>
            <a:r>
              <a:rPr lang="en-US" altLang="zh-TW" sz="2400" dirty="0">
                <a:latin typeface="Times New Roman" panose="02020603050405020304" pitchFamily="18" charset="0"/>
                <a:cs typeface="Times New Roman" panose="02020603050405020304" pitchFamily="18" charset="0"/>
              </a:rPr>
              <a:t>Then the transformation is ready to run against different Review datasets of various product categories and marketplaces to load them into the database.</a:t>
            </a:r>
          </a:p>
          <a:p>
            <a:pPr algn="just">
              <a:lnSpc>
                <a:spcPct val="150000"/>
              </a:lnSpc>
            </a:pPr>
            <a:endParaRPr lang="en-US" altLang="zh-TW"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1694016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06B6324-86ED-A939-74F1-E5A416A581E1}"/>
              </a:ext>
            </a:extLst>
          </p:cNvPr>
          <p:cNvSpPr>
            <a:spLocks noGrp="1"/>
          </p:cNvSpPr>
          <p:nvPr>
            <p:ph type="title"/>
          </p:nvPr>
        </p:nvSpPr>
        <p:spPr>
          <a:xfrm>
            <a:off x="537319" y="105725"/>
            <a:ext cx="4334630" cy="1596177"/>
          </a:xfrm>
        </p:spPr>
        <p:txBody>
          <a:bodyPr>
            <a:normAutofit/>
          </a:bodyPr>
          <a:lstStyle/>
          <a:p>
            <a:pPr marL="514350" indent="-514350"/>
            <a:r>
              <a:rPr kumimoji="1" lang="en-US" altLang="zh-TW" sz="2800" dirty="0">
                <a:solidFill>
                  <a:schemeClr val="accent1">
                    <a:lumMod val="75000"/>
                  </a:schemeClr>
                </a:solidFill>
                <a:latin typeface="Times New Roman" panose="02020603050405020304" pitchFamily="18" charset="0"/>
                <a:cs typeface="Times New Roman" panose="02020603050405020304" pitchFamily="18" charset="0"/>
              </a:rPr>
              <a:t>Implementation and result</a:t>
            </a:r>
          </a:p>
        </p:txBody>
      </p:sp>
      <p:sp>
        <p:nvSpPr>
          <p:cNvPr id="3" name="投影片編號版面配置區 2">
            <a:extLst>
              <a:ext uri="{FF2B5EF4-FFF2-40B4-BE49-F238E27FC236}">
                <a16:creationId xmlns:a16="http://schemas.microsoft.com/office/drawing/2014/main" id="{87F83483-E9EC-57EF-B758-60414FFDF166}"/>
              </a:ext>
            </a:extLst>
          </p:cNvPr>
          <p:cNvSpPr>
            <a:spLocks noGrp="1"/>
          </p:cNvSpPr>
          <p:nvPr>
            <p:ph type="sldNum" sz="quarter" idx="12"/>
          </p:nvPr>
        </p:nvSpPr>
        <p:spPr/>
        <p:txBody>
          <a:bodyPr/>
          <a:lstStyle/>
          <a:p>
            <a:fld id="{172F2753-FA7D-7348-BD56-5EC7C5DB9863}" type="slidenum">
              <a:rPr kumimoji="1" lang="zh-TW" altLang="en-US" smtClean="0"/>
              <a:t>28</a:t>
            </a:fld>
            <a:endParaRPr kumimoji="1" lang="zh-TW" altLang="en-US"/>
          </a:p>
        </p:txBody>
      </p:sp>
      <p:sp>
        <p:nvSpPr>
          <p:cNvPr id="8" name="內容版面配置區 2">
            <a:extLst>
              <a:ext uri="{FF2B5EF4-FFF2-40B4-BE49-F238E27FC236}">
                <a16:creationId xmlns:a16="http://schemas.microsoft.com/office/drawing/2014/main" id="{248F0146-5E9C-8074-4427-1DA8F827E67C}"/>
              </a:ext>
            </a:extLst>
          </p:cNvPr>
          <p:cNvSpPr>
            <a:spLocks noGrp="1"/>
          </p:cNvSpPr>
          <p:nvPr>
            <p:ph idx="1"/>
          </p:nvPr>
        </p:nvSpPr>
        <p:spPr>
          <a:xfrm>
            <a:off x="913774" y="1614219"/>
            <a:ext cx="10364452" cy="4654448"/>
          </a:xfrm>
        </p:spPr>
        <p:txBody>
          <a:bodyPr>
            <a:normAutofit fontScale="85000" lnSpcReduction="10000"/>
          </a:bodyPr>
          <a:lstStyle/>
          <a:p>
            <a:pPr algn="just">
              <a:lnSpc>
                <a:spcPct val="150000"/>
              </a:lnSpc>
            </a:pPr>
            <a:r>
              <a:rPr lang="en-US" altLang="zh-TW" sz="2400" dirty="0">
                <a:latin typeface="Times New Roman" panose="02020603050405020304" pitchFamily="18" charset="0"/>
                <a:cs typeface="Times New Roman" panose="02020603050405020304" pitchFamily="18" charset="0"/>
              </a:rPr>
              <a:t>There are few errors with some Amazon datasets when loading them into the data warehouse, such as invalid values in the marketplace, product title or review date, and some rows with missing columns. </a:t>
            </a:r>
          </a:p>
          <a:p>
            <a:pPr algn="just">
              <a:lnSpc>
                <a:spcPct val="150000"/>
              </a:lnSpc>
            </a:pPr>
            <a:endParaRPr lang="en-US" altLang="zh-TW" sz="2400" dirty="0">
              <a:latin typeface="Times New Roman" panose="02020603050405020304" pitchFamily="18" charset="0"/>
              <a:cs typeface="Times New Roman" panose="02020603050405020304" pitchFamily="18" charset="0"/>
            </a:endParaRPr>
          </a:p>
          <a:p>
            <a:pPr algn="just">
              <a:lnSpc>
                <a:spcPct val="150000"/>
              </a:lnSpc>
            </a:pPr>
            <a:r>
              <a:rPr lang="en-US" altLang="zh-TW" sz="2400" dirty="0">
                <a:latin typeface="Times New Roman" panose="02020603050405020304" pitchFamily="18" charset="0"/>
                <a:cs typeface="Times New Roman" panose="02020603050405020304" pitchFamily="18" charset="0"/>
              </a:rPr>
              <a:t>The transformations would throw errors in these cases that could be fixed by correcting or cleaning the error data or updating the transformations like changing the mapping fields or fixing the data length.</a:t>
            </a:r>
          </a:p>
          <a:p>
            <a:pPr algn="just">
              <a:lnSpc>
                <a:spcPct val="150000"/>
              </a:lnSpc>
            </a:pPr>
            <a:endParaRPr lang="en-US" altLang="zh-TW" sz="2400" dirty="0">
              <a:latin typeface="Times New Roman" panose="02020603050405020304" pitchFamily="18" charset="0"/>
              <a:cs typeface="Times New Roman" panose="02020603050405020304" pitchFamily="18" charset="0"/>
            </a:endParaRPr>
          </a:p>
          <a:p>
            <a:pPr algn="just">
              <a:lnSpc>
                <a:spcPct val="150000"/>
              </a:lnSpc>
            </a:pPr>
            <a:r>
              <a:rPr lang="en-US" altLang="zh-TW" sz="2400" dirty="0">
                <a:latin typeface="Times New Roman" panose="02020603050405020304" pitchFamily="18" charset="0"/>
                <a:cs typeface="Times New Roman" panose="02020603050405020304" pitchFamily="18" charset="0"/>
              </a:rPr>
              <a:t>Pentaho tool supports regenerating SQL update scripts as a hotfix for any database changes.</a:t>
            </a:r>
          </a:p>
        </p:txBody>
      </p:sp>
    </p:spTree>
    <p:extLst>
      <p:ext uri="{BB962C8B-B14F-4D97-AF65-F5344CB8AC3E}">
        <p14:creationId xmlns:p14="http://schemas.microsoft.com/office/powerpoint/2010/main" val="33134181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圖片 4">
            <a:extLst>
              <a:ext uri="{FF2B5EF4-FFF2-40B4-BE49-F238E27FC236}">
                <a16:creationId xmlns:a16="http://schemas.microsoft.com/office/drawing/2014/main" id="{191A6956-A233-9B30-B3AE-130D15413354}"/>
              </a:ext>
            </a:extLst>
          </p:cNvPr>
          <p:cNvPicPr>
            <a:picLocks noChangeAspect="1"/>
          </p:cNvPicPr>
          <p:nvPr/>
        </p:nvPicPr>
        <p:blipFill>
          <a:blip r:embed="rId3"/>
          <a:stretch>
            <a:fillRect/>
          </a:stretch>
        </p:blipFill>
        <p:spPr>
          <a:xfrm>
            <a:off x="6156186" y="0"/>
            <a:ext cx="5835398" cy="6858000"/>
          </a:xfrm>
          <a:prstGeom prst="rect">
            <a:avLst/>
          </a:prstGeom>
        </p:spPr>
      </p:pic>
      <p:sp>
        <p:nvSpPr>
          <p:cNvPr id="2" name="標題 1">
            <a:extLst>
              <a:ext uri="{FF2B5EF4-FFF2-40B4-BE49-F238E27FC236}">
                <a16:creationId xmlns:a16="http://schemas.microsoft.com/office/drawing/2014/main" id="{906B6324-86ED-A939-74F1-E5A416A581E1}"/>
              </a:ext>
            </a:extLst>
          </p:cNvPr>
          <p:cNvSpPr>
            <a:spLocks noGrp="1"/>
          </p:cNvSpPr>
          <p:nvPr>
            <p:ph type="title"/>
          </p:nvPr>
        </p:nvSpPr>
        <p:spPr>
          <a:xfrm>
            <a:off x="537319" y="105725"/>
            <a:ext cx="4334630" cy="1596177"/>
          </a:xfrm>
        </p:spPr>
        <p:txBody>
          <a:bodyPr>
            <a:normAutofit/>
          </a:bodyPr>
          <a:lstStyle/>
          <a:p>
            <a:pPr marL="514350" indent="-514350"/>
            <a:r>
              <a:rPr kumimoji="1" lang="en-US" altLang="zh-TW" sz="2800" dirty="0">
                <a:solidFill>
                  <a:schemeClr val="accent1">
                    <a:lumMod val="75000"/>
                  </a:schemeClr>
                </a:solidFill>
                <a:latin typeface="Times New Roman" panose="02020603050405020304" pitchFamily="18" charset="0"/>
                <a:cs typeface="Times New Roman" panose="02020603050405020304" pitchFamily="18" charset="0"/>
              </a:rPr>
              <a:t>Implementation and result</a:t>
            </a:r>
          </a:p>
        </p:txBody>
      </p:sp>
      <p:sp>
        <p:nvSpPr>
          <p:cNvPr id="7" name="內容版面配置區 2">
            <a:extLst>
              <a:ext uri="{FF2B5EF4-FFF2-40B4-BE49-F238E27FC236}">
                <a16:creationId xmlns:a16="http://schemas.microsoft.com/office/drawing/2014/main" id="{92A51AE3-7E65-DC53-0C23-2AD3B71D4D5D}"/>
              </a:ext>
            </a:extLst>
          </p:cNvPr>
          <p:cNvSpPr>
            <a:spLocks noGrp="1"/>
          </p:cNvSpPr>
          <p:nvPr>
            <p:ph idx="1"/>
          </p:nvPr>
        </p:nvSpPr>
        <p:spPr>
          <a:xfrm>
            <a:off x="537319" y="1701902"/>
            <a:ext cx="4648456" cy="4654448"/>
          </a:xfrm>
        </p:spPr>
        <p:txBody>
          <a:bodyPr>
            <a:normAutofit/>
          </a:bodyPr>
          <a:lstStyle/>
          <a:p>
            <a:pPr algn="just">
              <a:lnSpc>
                <a:spcPct val="150000"/>
              </a:lnSpc>
            </a:pPr>
            <a:r>
              <a:rPr lang="en-US" altLang="zh-TW" sz="1800" dirty="0">
                <a:latin typeface="Times New Roman" panose="02020603050405020304" pitchFamily="18" charset="0"/>
                <a:cs typeface="Times New Roman" panose="02020603050405020304" pitchFamily="18" charset="0"/>
              </a:rPr>
              <a:t>For instance, the product review sentiment extracted by Text Analytics is analyzed from different dimensions and perspectives, useful for the management team to understand and improve their businesses. As in Fig. 7. Pentaho Schema Workbench tool is used for designing OLAP schema with its fact and dimensions similar to the schema in the data warehouse.</a:t>
            </a:r>
          </a:p>
        </p:txBody>
      </p:sp>
      <p:sp>
        <p:nvSpPr>
          <p:cNvPr id="3" name="投影片編號版面配置區 2">
            <a:extLst>
              <a:ext uri="{FF2B5EF4-FFF2-40B4-BE49-F238E27FC236}">
                <a16:creationId xmlns:a16="http://schemas.microsoft.com/office/drawing/2014/main" id="{87F83483-E9EC-57EF-B758-60414FFDF166}"/>
              </a:ext>
            </a:extLst>
          </p:cNvPr>
          <p:cNvSpPr>
            <a:spLocks noGrp="1"/>
          </p:cNvSpPr>
          <p:nvPr>
            <p:ph type="sldNum" sz="quarter" idx="12"/>
          </p:nvPr>
        </p:nvSpPr>
        <p:spPr/>
        <p:txBody>
          <a:bodyPr/>
          <a:lstStyle/>
          <a:p>
            <a:fld id="{172F2753-FA7D-7348-BD56-5EC7C5DB9863}" type="slidenum">
              <a:rPr kumimoji="1" lang="zh-TW" altLang="en-US" smtClean="0"/>
              <a:t>29</a:t>
            </a:fld>
            <a:endParaRPr kumimoji="1" lang="zh-TW" altLang="en-US"/>
          </a:p>
        </p:txBody>
      </p:sp>
    </p:spTree>
    <p:extLst>
      <p:ext uri="{BB962C8B-B14F-4D97-AF65-F5344CB8AC3E}">
        <p14:creationId xmlns:p14="http://schemas.microsoft.com/office/powerpoint/2010/main" val="40017885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6659E65-341A-0D1C-DC00-78CA26660388}"/>
              </a:ext>
            </a:extLst>
          </p:cNvPr>
          <p:cNvSpPr>
            <a:spLocks noGrp="1"/>
          </p:cNvSpPr>
          <p:nvPr>
            <p:ph type="title"/>
          </p:nvPr>
        </p:nvSpPr>
        <p:spPr>
          <a:xfrm>
            <a:off x="1210109" y="268711"/>
            <a:ext cx="10364451" cy="1596177"/>
          </a:xfrm>
        </p:spPr>
        <p:txBody>
          <a:bodyPr/>
          <a:lstStyle/>
          <a:p>
            <a:r>
              <a:rPr kumimoji="1" lang="en-US" altLang="zh-TW" dirty="0">
                <a:solidFill>
                  <a:schemeClr val="accent1">
                    <a:lumMod val="75000"/>
                  </a:schemeClr>
                </a:solidFill>
                <a:latin typeface="Times New Roman" panose="02020603050405020304" pitchFamily="18" charset="0"/>
                <a:cs typeface="Times New Roman" panose="02020603050405020304" pitchFamily="18" charset="0"/>
              </a:rPr>
              <a:t>Outline</a:t>
            </a:r>
            <a:endParaRPr kumimoji="1" lang="zh-TW" altLang="en-US" dirty="0">
              <a:solidFill>
                <a:schemeClr val="accent1">
                  <a:lumMod val="75000"/>
                </a:schemeClr>
              </a:solidFill>
              <a:latin typeface="Times New Roman" panose="02020603050405020304" pitchFamily="18" charset="0"/>
              <a:cs typeface="Times New Roman" panose="02020603050405020304" pitchFamily="18" charset="0"/>
            </a:endParaRPr>
          </a:p>
        </p:txBody>
      </p:sp>
      <p:sp>
        <p:nvSpPr>
          <p:cNvPr id="3" name="內容版面配置區 2">
            <a:extLst>
              <a:ext uri="{FF2B5EF4-FFF2-40B4-BE49-F238E27FC236}">
                <a16:creationId xmlns:a16="http://schemas.microsoft.com/office/drawing/2014/main" id="{089DEEE4-9C03-1C4F-C218-E9DEA7F3D974}"/>
              </a:ext>
            </a:extLst>
          </p:cNvPr>
          <p:cNvSpPr>
            <a:spLocks noGrp="1"/>
          </p:cNvSpPr>
          <p:nvPr>
            <p:ph idx="1"/>
          </p:nvPr>
        </p:nvSpPr>
        <p:spPr>
          <a:xfrm>
            <a:off x="1210108" y="1606606"/>
            <a:ext cx="10778067" cy="4777260"/>
          </a:xfrm>
        </p:spPr>
        <p:txBody>
          <a:bodyPr>
            <a:normAutofit fontScale="92500" lnSpcReduction="10000"/>
          </a:bodyPr>
          <a:lstStyle/>
          <a:p>
            <a:pPr marL="514350" indent="-514350">
              <a:lnSpc>
                <a:spcPct val="150000"/>
              </a:lnSpc>
              <a:buAutoNum type="arabicPeriod"/>
            </a:pPr>
            <a:r>
              <a:rPr kumimoji="1" lang="en-US" altLang="zh-TW" sz="2400" dirty="0">
                <a:solidFill>
                  <a:schemeClr val="accent1">
                    <a:lumMod val="75000"/>
                  </a:schemeClr>
                </a:solidFill>
                <a:latin typeface="Times New Roman" panose="02020603050405020304" pitchFamily="18" charset="0"/>
                <a:cs typeface="Times New Roman" panose="02020603050405020304" pitchFamily="18" charset="0"/>
              </a:rPr>
              <a:t>Abstract</a:t>
            </a:r>
          </a:p>
          <a:p>
            <a:pPr marL="514350" indent="-514350">
              <a:lnSpc>
                <a:spcPct val="150000"/>
              </a:lnSpc>
              <a:buFont typeface="Arial" panose="020B0604020202020204" pitchFamily="34" charset="0"/>
              <a:buAutoNum type="arabicPeriod"/>
            </a:pPr>
            <a:r>
              <a:rPr kumimoji="1" lang="en-US" altLang="zh-TW" sz="2400" dirty="0">
                <a:latin typeface="Times New Roman" panose="02020603050405020304" pitchFamily="18" charset="0"/>
                <a:cs typeface="Times New Roman" panose="02020603050405020304" pitchFamily="18" charset="0"/>
              </a:rPr>
              <a:t>Introduction</a:t>
            </a:r>
          </a:p>
          <a:p>
            <a:pPr marL="514350" indent="-514350">
              <a:lnSpc>
                <a:spcPct val="150000"/>
              </a:lnSpc>
              <a:buAutoNum type="arabicPeriod"/>
            </a:pPr>
            <a:r>
              <a:rPr kumimoji="1" lang="en-US" altLang="zh-TW" sz="2400" dirty="0">
                <a:latin typeface="Times New Roman" panose="02020603050405020304" pitchFamily="18" charset="0"/>
                <a:cs typeface="Times New Roman" panose="02020603050405020304" pitchFamily="18" charset="0"/>
              </a:rPr>
              <a:t>Related works</a:t>
            </a:r>
          </a:p>
          <a:p>
            <a:pPr marL="514350" indent="-514350">
              <a:lnSpc>
                <a:spcPct val="150000"/>
              </a:lnSpc>
              <a:buAutoNum type="arabicPeriod"/>
            </a:pPr>
            <a:r>
              <a:rPr kumimoji="1" lang="en-US" altLang="zh-TW" sz="2400" dirty="0">
                <a:latin typeface="Times New Roman" panose="02020603050405020304" pitchFamily="18" charset="0"/>
                <a:cs typeface="Times New Roman" panose="02020603050405020304" pitchFamily="18" charset="0"/>
              </a:rPr>
              <a:t>Proposed system</a:t>
            </a:r>
          </a:p>
          <a:p>
            <a:pPr marL="514350" indent="-514350">
              <a:lnSpc>
                <a:spcPct val="150000"/>
              </a:lnSpc>
              <a:buAutoNum type="arabicPeriod"/>
            </a:pPr>
            <a:r>
              <a:rPr kumimoji="1" lang="en-US" altLang="zh-TW" sz="2400" dirty="0">
                <a:latin typeface="Times New Roman" panose="02020603050405020304" pitchFamily="18" charset="0"/>
                <a:cs typeface="Times New Roman" panose="02020603050405020304" pitchFamily="18" charset="0"/>
              </a:rPr>
              <a:t>Database design</a:t>
            </a:r>
          </a:p>
          <a:p>
            <a:pPr marL="514350" indent="-514350">
              <a:lnSpc>
                <a:spcPct val="150000"/>
              </a:lnSpc>
              <a:buAutoNum type="arabicPeriod"/>
            </a:pPr>
            <a:r>
              <a:rPr kumimoji="1" lang="en-US" altLang="zh-TW" sz="2400" dirty="0">
                <a:latin typeface="Times New Roman" panose="02020603050405020304" pitchFamily="18" charset="0"/>
                <a:cs typeface="Times New Roman" panose="02020603050405020304" pitchFamily="18" charset="0"/>
              </a:rPr>
              <a:t>Test method</a:t>
            </a:r>
          </a:p>
          <a:p>
            <a:pPr marL="514350" indent="-514350">
              <a:lnSpc>
                <a:spcPct val="150000"/>
              </a:lnSpc>
              <a:buAutoNum type="arabicPeriod"/>
            </a:pPr>
            <a:r>
              <a:rPr kumimoji="1" lang="en-US" altLang="zh-TW" sz="2400" dirty="0">
                <a:latin typeface="Times New Roman" panose="02020603050405020304" pitchFamily="18" charset="0"/>
                <a:cs typeface="Times New Roman" panose="02020603050405020304" pitchFamily="18" charset="0"/>
              </a:rPr>
              <a:t>Implementation and result</a:t>
            </a:r>
          </a:p>
          <a:p>
            <a:pPr marL="514350" indent="-514350">
              <a:lnSpc>
                <a:spcPct val="150000"/>
              </a:lnSpc>
              <a:buAutoNum type="arabicPeriod"/>
            </a:pPr>
            <a:r>
              <a:rPr kumimoji="1" lang="en-US" altLang="zh-TW" sz="2400" dirty="0">
                <a:latin typeface="Times New Roman" panose="02020603050405020304" pitchFamily="18" charset="0"/>
                <a:cs typeface="Times New Roman" panose="02020603050405020304" pitchFamily="18" charset="0"/>
              </a:rPr>
              <a:t>Conclusion</a:t>
            </a:r>
            <a:endParaRPr kumimoji="1" lang="zh-TW" altLang="en-US" sz="2400" dirty="0">
              <a:latin typeface="Times New Roman" panose="02020603050405020304" pitchFamily="18" charset="0"/>
              <a:cs typeface="Times New Roman" panose="02020603050405020304" pitchFamily="18" charset="0"/>
            </a:endParaRPr>
          </a:p>
        </p:txBody>
      </p:sp>
      <p:sp>
        <p:nvSpPr>
          <p:cNvPr id="4" name="投影片編號版面配置區 3">
            <a:extLst>
              <a:ext uri="{FF2B5EF4-FFF2-40B4-BE49-F238E27FC236}">
                <a16:creationId xmlns:a16="http://schemas.microsoft.com/office/drawing/2014/main" id="{BC7A8F87-E3B3-C9D0-AD16-ADECB7E9E989}"/>
              </a:ext>
            </a:extLst>
          </p:cNvPr>
          <p:cNvSpPr>
            <a:spLocks noGrp="1"/>
          </p:cNvSpPr>
          <p:nvPr>
            <p:ph type="sldNum" sz="quarter" idx="12"/>
          </p:nvPr>
        </p:nvSpPr>
        <p:spPr/>
        <p:txBody>
          <a:bodyPr/>
          <a:lstStyle/>
          <a:p>
            <a:fld id="{172F2753-FA7D-7348-BD56-5EC7C5DB9863}" type="slidenum">
              <a:rPr kumimoji="1" lang="zh-TW" altLang="en-US" smtClean="0"/>
              <a:t>3</a:t>
            </a:fld>
            <a:endParaRPr kumimoji="1" lang="zh-TW" altLang="en-US"/>
          </a:p>
        </p:txBody>
      </p:sp>
    </p:spTree>
    <p:extLst>
      <p:ext uri="{BB962C8B-B14F-4D97-AF65-F5344CB8AC3E}">
        <p14:creationId xmlns:p14="http://schemas.microsoft.com/office/powerpoint/2010/main" val="17677024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06B6324-86ED-A939-74F1-E5A416A581E1}"/>
              </a:ext>
            </a:extLst>
          </p:cNvPr>
          <p:cNvSpPr>
            <a:spLocks noGrp="1"/>
          </p:cNvSpPr>
          <p:nvPr>
            <p:ph type="title"/>
          </p:nvPr>
        </p:nvSpPr>
        <p:spPr>
          <a:xfrm>
            <a:off x="537319" y="105725"/>
            <a:ext cx="4334630" cy="1596177"/>
          </a:xfrm>
        </p:spPr>
        <p:txBody>
          <a:bodyPr>
            <a:normAutofit/>
          </a:bodyPr>
          <a:lstStyle/>
          <a:p>
            <a:pPr marL="514350" indent="-514350"/>
            <a:r>
              <a:rPr kumimoji="1" lang="en-US" altLang="zh-TW" sz="2800" dirty="0">
                <a:solidFill>
                  <a:schemeClr val="accent1">
                    <a:lumMod val="75000"/>
                  </a:schemeClr>
                </a:solidFill>
                <a:latin typeface="Times New Roman" panose="02020603050405020304" pitchFamily="18" charset="0"/>
                <a:cs typeface="Times New Roman" panose="02020603050405020304" pitchFamily="18" charset="0"/>
              </a:rPr>
              <a:t>Implementation and result</a:t>
            </a:r>
          </a:p>
        </p:txBody>
      </p:sp>
      <p:sp>
        <p:nvSpPr>
          <p:cNvPr id="3" name="投影片編號版面配置區 2">
            <a:extLst>
              <a:ext uri="{FF2B5EF4-FFF2-40B4-BE49-F238E27FC236}">
                <a16:creationId xmlns:a16="http://schemas.microsoft.com/office/drawing/2014/main" id="{87F83483-E9EC-57EF-B758-60414FFDF166}"/>
              </a:ext>
            </a:extLst>
          </p:cNvPr>
          <p:cNvSpPr>
            <a:spLocks noGrp="1"/>
          </p:cNvSpPr>
          <p:nvPr>
            <p:ph type="sldNum" sz="quarter" idx="12"/>
          </p:nvPr>
        </p:nvSpPr>
        <p:spPr/>
        <p:txBody>
          <a:bodyPr/>
          <a:lstStyle/>
          <a:p>
            <a:fld id="{172F2753-FA7D-7348-BD56-5EC7C5DB9863}" type="slidenum">
              <a:rPr kumimoji="1" lang="zh-TW" altLang="en-US" smtClean="0"/>
              <a:t>30</a:t>
            </a:fld>
            <a:endParaRPr kumimoji="1" lang="zh-TW" altLang="en-US"/>
          </a:p>
        </p:txBody>
      </p:sp>
      <p:sp>
        <p:nvSpPr>
          <p:cNvPr id="8" name="內容版面配置區 2">
            <a:extLst>
              <a:ext uri="{FF2B5EF4-FFF2-40B4-BE49-F238E27FC236}">
                <a16:creationId xmlns:a16="http://schemas.microsoft.com/office/drawing/2014/main" id="{248F0146-5E9C-8074-4427-1DA8F827E67C}"/>
              </a:ext>
            </a:extLst>
          </p:cNvPr>
          <p:cNvSpPr>
            <a:spLocks noGrp="1"/>
          </p:cNvSpPr>
          <p:nvPr>
            <p:ph idx="1"/>
          </p:nvPr>
        </p:nvSpPr>
        <p:spPr>
          <a:xfrm>
            <a:off x="725546" y="1576640"/>
            <a:ext cx="10740907" cy="4654448"/>
          </a:xfrm>
        </p:spPr>
        <p:txBody>
          <a:bodyPr>
            <a:normAutofit/>
          </a:bodyPr>
          <a:lstStyle/>
          <a:p>
            <a:pPr algn="just">
              <a:lnSpc>
                <a:spcPct val="150000"/>
              </a:lnSpc>
            </a:pPr>
            <a:r>
              <a:rPr lang="en-US" altLang="zh-TW" sz="1800" dirty="0">
                <a:latin typeface="Times New Roman" panose="02020603050405020304" pitchFamily="18" charset="0"/>
                <a:cs typeface="Times New Roman" panose="02020603050405020304" pitchFamily="18" charset="0"/>
              </a:rPr>
              <a:t>The OLAP schema is a multi-level hierarchy in which the fact contains its dimensions. The review fact table is designed with 2 measures for positive and negative sentiments that will be aggregated in the reports. The schema defines the fields that can appear in the OLAP cube.</a:t>
            </a:r>
          </a:p>
          <a:p>
            <a:pPr algn="just">
              <a:lnSpc>
                <a:spcPct val="150000"/>
              </a:lnSpc>
            </a:pPr>
            <a:endParaRPr lang="en-US" altLang="zh-TW" sz="1800" dirty="0">
              <a:latin typeface="Times New Roman" panose="02020603050405020304" pitchFamily="18" charset="0"/>
              <a:cs typeface="Times New Roman" panose="02020603050405020304" pitchFamily="18" charset="0"/>
            </a:endParaRPr>
          </a:p>
          <a:p>
            <a:pPr algn="just">
              <a:lnSpc>
                <a:spcPct val="150000"/>
              </a:lnSpc>
            </a:pPr>
            <a:r>
              <a:rPr lang="en-US" altLang="zh-TW" sz="1800" dirty="0">
                <a:latin typeface="Times New Roman" panose="02020603050405020304" pitchFamily="18" charset="0"/>
                <a:cs typeface="Times New Roman" panose="02020603050405020304" pitchFamily="18" charset="0"/>
              </a:rPr>
              <a:t>The review date dimension needs to be correctly marked as a time dimension. After the schema is completed, it is published to Pentaho Business Analytics server as a data source for making analytics reports.</a:t>
            </a:r>
          </a:p>
          <a:p>
            <a:pPr algn="just">
              <a:lnSpc>
                <a:spcPct val="150000"/>
              </a:lnSpc>
            </a:pPr>
            <a:endParaRPr lang="en-US" altLang="zh-TW" sz="1800" dirty="0">
              <a:latin typeface="Times New Roman" panose="02020603050405020304" pitchFamily="18" charset="0"/>
              <a:cs typeface="Times New Roman" panose="02020603050405020304" pitchFamily="18" charset="0"/>
            </a:endParaRPr>
          </a:p>
          <a:p>
            <a:pPr algn="just">
              <a:lnSpc>
                <a:spcPct val="150000"/>
              </a:lnSpc>
            </a:pPr>
            <a:r>
              <a:rPr lang="en-US" altLang="zh-TW" sz="1800" dirty="0" err="1">
                <a:latin typeface="Times New Roman" panose="02020603050405020304" pitchFamily="18" charset="0"/>
                <a:cs typeface="Times New Roman" panose="02020603050405020304" pitchFamily="18" charset="0"/>
              </a:rPr>
              <a:t>Saiku</a:t>
            </a:r>
            <a:r>
              <a:rPr lang="en-US" altLang="zh-TW" sz="1800" dirty="0">
                <a:latin typeface="Times New Roman" panose="02020603050405020304" pitchFamily="18" charset="0"/>
                <a:cs typeface="Times New Roman" panose="02020603050405020304" pitchFamily="18" charset="0"/>
              </a:rPr>
              <a:t> Analytics tool, a popular plugin in Pentaho Business Analytics, is </a:t>
            </a:r>
            <a:r>
              <a:rPr lang="en-US" altLang="zh-TW" sz="1800" dirty="0" err="1">
                <a:latin typeface="Times New Roman" panose="02020603050405020304" pitchFamily="18" charset="0"/>
                <a:cs typeface="Times New Roman" panose="02020603050405020304" pitchFamily="18" charset="0"/>
              </a:rPr>
              <a:t>utilised</a:t>
            </a:r>
            <a:r>
              <a:rPr lang="en-US" altLang="zh-TW" sz="1800" dirty="0">
                <a:latin typeface="Times New Roman" panose="02020603050405020304" pitchFamily="18" charset="0"/>
                <a:cs typeface="Times New Roman" panose="02020603050405020304" pitchFamily="18" charset="0"/>
              </a:rPr>
              <a:t> in this experiment for working with OLAP reports. It can help create dashboards and MDX queries to display OLAP cube in tables or charts.</a:t>
            </a:r>
          </a:p>
        </p:txBody>
      </p:sp>
    </p:spTree>
    <p:extLst>
      <p:ext uri="{BB962C8B-B14F-4D97-AF65-F5344CB8AC3E}">
        <p14:creationId xmlns:p14="http://schemas.microsoft.com/office/powerpoint/2010/main" val="312453158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圖片 4">
            <a:extLst>
              <a:ext uri="{FF2B5EF4-FFF2-40B4-BE49-F238E27FC236}">
                <a16:creationId xmlns:a16="http://schemas.microsoft.com/office/drawing/2014/main" id="{27E4F6BA-5F18-DA2F-FB2F-7BB45A6E8708}"/>
              </a:ext>
            </a:extLst>
          </p:cNvPr>
          <p:cNvPicPr>
            <a:picLocks noChangeAspect="1"/>
          </p:cNvPicPr>
          <p:nvPr/>
        </p:nvPicPr>
        <p:blipFill>
          <a:blip r:embed="rId3"/>
          <a:stretch>
            <a:fillRect/>
          </a:stretch>
        </p:blipFill>
        <p:spPr>
          <a:xfrm>
            <a:off x="5426537" y="0"/>
            <a:ext cx="6599857" cy="6858000"/>
          </a:xfrm>
          <a:prstGeom prst="rect">
            <a:avLst/>
          </a:prstGeom>
        </p:spPr>
      </p:pic>
      <p:sp>
        <p:nvSpPr>
          <p:cNvPr id="2" name="標題 1">
            <a:extLst>
              <a:ext uri="{FF2B5EF4-FFF2-40B4-BE49-F238E27FC236}">
                <a16:creationId xmlns:a16="http://schemas.microsoft.com/office/drawing/2014/main" id="{906B6324-86ED-A939-74F1-E5A416A581E1}"/>
              </a:ext>
            </a:extLst>
          </p:cNvPr>
          <p:cNvSpPr>
            <a:spLocks noGrp="1"/>
          </p:cNvSpPr>
          <p:nvPr>
            <p:ph type="title"/>
          </p:nvPr>
        </p:nvSpPr>
        <p:spPr>
          <a:xfrm>
            <a:off x="537319" y="105725"/>
            <a:ext cx="4334630" cy="1596177"/>
          </a:xfrm>
        </p:spPr>
        <p:txBody>
          <a:bodyPr>
            <a:normAutofit/>
          </a:bodyPr>
          <a:lstStyle/>
          <a:p>
            <a:pPr marL="514350" indent="-514350"/>
            <a:r>
              <a:rPr kumimoji="1" lang="en-US" altLang="zh-TW" sz="2800" dirty="0">
                <a:solidFill>
                  <a:schemeClr val="accent1">
                    <a:lumMod val="75000"/>
                  </a:schemeClr>
                </a:solidFill>
                <a:latin typeface="Times New Roman" panose="02020603050405020304" pitchFamily="18" charset="0"/>
                <a:cs typeface="Times New Roman" panose="02020603050405020304" pitchFamily="18" charset="0"/>
              </a:rPr>
              <a:t>Implementation and result</a:t>
            </a:r>
          </a:p>
        </p:txBody>
      </p:sp>
      <p:sp>
        <p:nvSpPr>
          <p:cNvPr id="7" name="內容版面配置區 2">
            <a:extLst>
              <a:ext uri="{FF2B5EF4-FFF2-40B4-BE49-F238E27FC236}">
                <a16:creationId xmlns:a16="http://schemas.microsoft.com/office/drawing/2014/main" id="{92A51AE3-7E65-DC53-0C23-2AD3B71D4D5D}"/>
              </a:ext>
            </a:extLst>
          </p:cNvPr>
          <p:cNvSpPr>
            <a:spLocks noGrp="1"/>
          </p:cNvSpPr>
          <p:nvPr>
            <p:ph idx="1"/>
          </p:nvPr>
        </p:nvSpPr>
        <p:spPr>
          <a:xfrm>
            <a:off x="537319" y="1701902"/>
            <a:ext cx="4197519" cy="4654448"/>
          </a:xfrm>
        </p:spPr>
        <p:txBody>
          <a:bodyPr>
            <a:normAutofit/>
          </a:bodyPr>
          <a:lstStyle/>
          <a:p>
            <a:pPr algn="just">
              <a:lnSpc>
                <a:spcPct val="150000"/>
              </a:lnSpc>
            </a:pPr>
            <a:r>
              <a:rPr lang="en-US" altLang="zh-TW" sz="1800" dirty="0">
                <a:latin typeface="Times New Roman" panose="02020603050405020304" pitchFamily="18" charset="0"/>
                <a:cs typeface="Times New Roman" panose="02020603050405020304" pitchFamily="18" charset="0"/>
              </a:rPr>
              <a:t>Using </a:t>
            </a:r>
            <a:r>
              <a:rPr lang="en-US" altLang="zh-TW" sz="1800" dirty="0" err="1">
                <a:latin typeface="Times New Roman" panose="02020603050405020304" pitchFamily="18" charset="0"/>
                <a:cs typeface="Times New Roman" panose="02020603050405020304" pitchFamily="18" charset="0"/>
              </a:rPr>
              <a:t>Saiko</a:t>
            </a:r>
            <a:r>
              <a:rPr lang="en-US" altLang="zh-TW" sz="1800" dirty="0">
                <a:latin typeface="Times New Roman" panose="02020603050405020304" pitchFamily="18" charset="0"/>
                <a:cs typeface="Times New Roman" panose="02020603050405020304" pitchFamily="18" charset="0"/>
              </a:rPr>
              <a:t> analytics tools enabled creating dashboards IBM and MDX queries to display OLAP cube in tables or charts. The OLAP cube for Amazon review data in Fig 8. shows the sentiment measures with marketplace dimension in columns, and product category and month dimensions in rows.</a:t>
            </a:r>
          </a:p>
        </p:txBody>
      </p:sp>
      <p:sp>
        <p:nvSpPr>
          <p:cNvPr id="3" name="投影片編號版面配置區 2">
            <a:extLst>
              <a:ext uri="{FF2B5EF4-FFF2-40B4-BE49-F238E27FC236}">
                <a16:creationId xmlns:a16="http://schemas.microsoft.com/office/drawing/2014/main" id="{87F83483-E9EC-57EF-B758-60414FFDF166}"/>
              </a:ext>
            </a:extLst>
          </p:cNvPr>
          <p:cNvSpPr>
            <a:spLocks noGrp="1"/>
          </p:cNvSpPr>
          <p:nvPr>
            <p:ph type="sldNum" sz="quarter" idx="12"/>
          </p:nvPr>
        </p:nvSpPr>
        <p:spPr/>
        <p:txBody>
          <a:bodyPr/>
          <a:lstStyle/>
          <a:p>
            <a:fld id="{172F2753-FA7D-7348-BD56-5EC7C5DB9863}" type="slidenum">
              <a:rPr kumimoji="1" lang="zh-TW" altLang="en-US" smtClean="0"/>
              <a:t>31</a:t>
            </a:fld>
            <a:endParaRPr kumimoji="1" lang="zh-TW" altLang="en-US"/>
          </a:p>
        </p:txBody>
      </p:sp>
    </p:spTree>
    <p:extLst>
      <p:ext uri="{BB962C8B-B14F-4D97-AF65-F5344CB8AC3E}">
        <p14:creationId xmlns:p14="http://schemas.microsoft.com/office/powerpoint/2010/main" val="57817135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6659E65-341A-0D1C-DC00-78CA26660388}"/>
              </a:ext>
            </a:extLst>
          </p:cNvPr>
          <p:cNvSpPr>
            <a:spLocks noGrp="1"/>
          </p:cNvSpPr>
          <p:nvPr>
            <p:ph type="title"/>
          </p:nvPr>
        </p:nvSpPr>
        <p:spPr>
          <a:xfrm>
            <a:off x="1210109" y="268711"/>
            <a:ext cx="10364451" cy="1596177"/>
          </a:xfrm>
        </p:spPr>
        <p:txBody>
          <a:bodyPr/>
          <a:lstStyle/>
          <a:p>
            <a:r>
              <a:rPr kumimoji="1" lang="en-US" altLang="zh-TW" dirty="0">
                <a:solidFill>
                  <a:schemeClr val="accent1">
                    <a:lumMod val="75000"/>
                  </a:schemeClr>
                </a:solidFill>
                <a:latin typeface="Times New Roman" panose="02020603050405020304" pitchFamily="18" charset="0"/>
                <a:cs typeface="Times New Roman" panose="02020603050405020304" pitchFamily="18" charset="0"/>
              </a:rPr>
              <a:t>Outline</a:t>
            </a:r>
            <a:endParaRPr kumimoji="1" lang="zh-TW" altLang="en-US" dirty="0">
              <a:solidFill>
                <a:schemeClr val="accent1">
                  <a:lumMod val="75000"/>
                </a:schemeClr>
              </a:solidFill>
              <a:latin typeface="Times New Roman" panose="02020603050405020304" pitchFamily="18" charset="0"/>
              <a:cs typeface="Times New Roman" panose="02020603050405020304" pitchFamily="18" charset="0"/>
            </a:endParaRPr>
          </a:p>
        </p:txBody>
      </p:sp>
      <p:sp>
        <p:nvSpPr>
          <p:cNvPr id="3" name="內容版面配置區 2">
            <a:extLst>
              <a:ext uri="{FF2B5EF4-FFF2-40B4-BE49-F238E27FC236}">
                <a16:creationId xmlns:a16="http://schemas.microsoft.com/office/drawing/2014/main" id="{089DEEE4-9C03-1C4F-C218-E9DEA7F3D974}"/>
              </a:ext>
            </a:extLst>
          </p:cNvPr>
          <p:cNvSpPr>
            <a:spLocks noGrp="1"/>
          </p:cNvSpPr>
          <p:nvPr>
            <p:ph idx="1"/>
          </p:nvPr>
        </p:nvSpPr>
        <p:spPr>
          <a:xfrm>
            <a:off x="1210108" y="1606606"/>
            <a:ext cx="10778067" cy="4777260"/>
          </a:xfrm>
        </p:spPr>
        <p:txBody>
          <a:bodyPr>
            <a:normAutofit fontScale="92500" lnSpcReduction="10000"/>
          </a:bodyPr>
          <a:lstStyle/>
          <a:p>
            <a:pPr marL="514350" indent="-514350">
              <a:lnSpc>
                <a:spcPct val="150000"/>
              </a:lnSpc>
              <a:buAutoNum type="arabicPeriod"/>
            </a:pPr>
            <a:r>
              <a:rPr kumimoji="1" lang="en-US" altLang="zh-TW" sz="2400" dirty="0">
                <a:latin typeface="Times New Roman" panose="02020603050405020304" pitchFamily="18" charset="0"/>
                <a:cs typeface="Times New Roman" panose="02020603050405020304" pitchFamily="18" charset="0"/>
              </a:rPr>
              <a:t>Abstract</a:t>
            </a:r>
          </a:p>
          <a:p>
            <a:pPr marL="514350" indent="-514350">
              <a:lnSpc>
                <a:spcPct val="150000"/>
              </a:lnSpc>
              <a:buFont typeface="Arial" panose="020B0604020202020204" pitchFamily="34" charset="0"/>
              <a:buAutoNum type="arabicPeriod"/>
            </a:pPr>
            <a:r>
              <a:rPr kumimoji="1" lang="en-US" altLang="zh-TW" sz="2400" dirty="0">
                <a:latin typeface="Times New Roman" panose="02020603050405020304" pitchFamily="18" charset="0"/>
                <a:cs typeface="Times New Roman" panose="02020603050405020304" pitchFamily="18" charset="0"/>
              </a:rPr>
              <a:t>Introduction</a:t>
            </a:r>
          </a:p>
          <a:p>
            <a:pPr marL="514350" indent="-514350">
              <a:lnSpc>
                <a:spcPct val="150000"/>
              </a:lnSpc>
              <a:buAutoNum type="arabicPeriod"/>
            </a:pPr>
            <a:r>
              <a:rPr kumimoji="1" lang="en-US" altLang="zh-TW" sz="2400" dirty="0">
                <a:latin typeface="Times New Roman" panose="02020603050405020304" pitchFamily="18" charset="0"/>
                <a:cs typeface="Times New Roman" panose="02020603050405020304" pitchFamily="18" charset="0"/>
              </a:rPr>
              <a:t>Related works</a:t>
            </a:r>
          </a:p>
          <a:p>
            <a:pPr marL="514350" indent="-514350">
              <a:lnSpc>
                <a:spcPct val="150000"/>
              </a:lnSpc>
              <a:buAutoNum type="arabicPeriod"/>
            </a:pPr>
            <a:r>
              <a:rPr kumimoji="1" lang="en-US" altLang="zh-TW" sz="2400" dirty="0">
                <a:latin typeface="Times New Roman" panose="02020603050405020304" pitchFamily="18" charset="0"/>
                <a:cs typeface="Times New Roman" panose="02020603050405020304" pitchFamily="18" charset="0"/>
              </a:rPr>
              <a:t>Proposed system</a:t>
            </a:r>
          </a:p>
          <a:p>
            <a:pPr marL="514350" indent="-514350">
              <a:lnSpc>
                <a:spcPct val="150000"/>
              </a:lnSpc>
              <a:buAutoNum type="arabicPeriod"/>
            </a:pPr>
            <a:r>
              <a:rPr kumimoji="1" lang="en-US" altLang="zh-TW" sz="2400" dirty="0">
                <a:latin typeface="Times New Roman" panose="02020603050405020304" pitchFamily="18" charset="0"/>
                <a:cs typeface="Times New Roman" panose="02020603050405020304" pitchFamily="18" charset="0"/>
              </a:rPr>
              <a:t>Database design</a:t>
            </a:r>
          </a:p>
          <a:p>
            <a:pPr marL="514350" indent="-514350">
              <a:lnSpc>
                <a:spcPct val="150000"/>
              </a:lnSpc>
              <a:buAutoNum type="arabicPeriod"/>
            </a:pPr>
            <a:r>
              <a:rPr kumimoji="1" lang="en-US" altLang="zh-TW" sz="2400" dirty="0">
                <a:latin typeface="Times New Roman" panose="02020603050405020304" pitchFamily="18" charset="0"/>
                <a:cs typeface="Times New Roman" panose="02020603050405020304" pitchFamily="18" charset="0"/>
              </a:rPr>
              <a:t>Test method</a:t>
            </a:r>
          </a:p>
          <a:p>
            <a:pPr marL="514350" indent="-514350">
              <a:lnSpc>
                <a:spcPct val="150000"/>
              </a:lnSpc>
              <a:buAutoNum type="arabicPeriod"/>
            </a:pPr>
            <a:r>
              <a:rPr kumimoji="1" lang="en-US" altLang="zh-TW" sz="2400" dirty="0">
                <a:latin typeface="Times New Roman" panose="02020603050405020304" pitchFamily="18" charset="0"/>
                <a:cs typeface="Times New Roman" panose="02020603050405020304" pitchFamily="18" charset="0"/>
              </a:rPr>
              <a:t>Implementation and result</a:t>
            </a:r>
          </a:p>
          <a:p>
            <a:pPr marL="514350" indent="-514350">
              <a:lnSpc>
                <a:spcPct val="150000"/>
              </a:lnSpc>
              <a:buAutoNum type="arabicPeriod"/>
            </a:pPr>
            <a:r>
              <a:rPr kumimoji="1" lang="en-US" altLang="zh-TW" sz="2400" dirty="0">
                <a:solidFill>
                  <a:schemeClr val="accent1">
                    <a:lumMod val="75000"/>
                  </a:schemeClr>
                </a:solidFill>
                <a:latin typeface="Times New Roman" panose="02020603050405020304" pitchFamily="18" charset="0"/>
                <a:cs typeface="Times New Roman" panose="02020603050405020304" pitchFamily="18" charset="0"/>
              </a:rPr>
              <a:t>Conclusion</a:t>
            </a:r>
            <a:endParaRPr kumimoji="1" lang="zh-TW" altLang="en-US" sz="2400" dirty="0">
              <a:solidFill>
                <a:schemeClr val="accent1">
                  <a:lumMod val="75000"/>
                </a:schemeClr>
              </a:solidFill>
              <a:latin typeface="Times New Roman" panose="02020603050405020304" pitchFamily="18" charset="0"/>
              <a:cs typeface="Times New Roman" panose="02020603050405020304" pitchFamily="18" charset="0"/>
            </a:endParaRPr>
          </a:p>
        </p:txBody>
      </p:sp>
      <p:sp>
        <p:nvSpPr>
          <p:cNvPr id="4" name="投影片編號版面配置區 3">
            <a:extLst>
              <a:ext uri="{FF2B5EF4-FFF2-40B4-BE49-F238E27FC236}">
                <a16:creationId xmlns:a16="http://schemas.microsoft.com/office/drawing/2014/main" id="{3CDF2AFF-CDA4-CCE9-07BB-BDF7E1BC9BDB}"/>
              </a:ext>
            </a:extLst>
          </p:cNvPr>
          <p:cNvSpPr>
            <a:spLocks noGrp="1"/>
          </p:cNvSpPr>
          <p:nvPr>
            <p:ph type="sldNum" sz="quarter" idx="12"/>
          </p:nvPr>
        </p:nvSpPr>
        <p:spPr/>
        <p:txBody>
          <a:bodyPr/>
          <a:lstStyle/>
          <a:p>
            <a:fld id="{172F2753-FA7D-7348-BD56-5EC7C5DB9863}" type="slidenum">
              <a:rPr kumimoji="1" lang="zh-TW" altLang="en-US" smtClean="0"/>
              <a:t>32</a:t>
            </a:fld>
            <a:endParaRPr kumimoji="1" lang="zh-TW" altLang="en-US"/>
          </a:p>
        </p:txBody>
      </p:sp>
    </p:spTree>
    <p:extLst>
      <p:ext uri="{BB962C8B-B14F-4D97-AF65-F5344CB8AC3E}">
        <p14:creationId xmlns:p14="http://schemas.microsoft.com/office/powerpoint/2010/main" val="157443354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06B6324-86ED-A939-74F1-E5A416A581E1}"/>
              </a:ext>
            </a:extLst>
          </p:cNvPr>
          <p:cNvSpPr>
            <a:spLocks noGrp="1"/>
          </p:cNvSpPr>
          <p:nvPr>
            <p:ph type="title"/>
          </p:nvPr>
        </p:nvSpPr>
        <p:spPr>
          <a:xfrm>
            <a:off x="913775" y="268711"/>
            <a:ext cx="10364451" cy="1596177"/>
          </a:xfrm>
        </p:spPr>
        <p:txBody>
          <a:bodyPr/>
          <a:lstStyle/>
          <a:p>
            <a:pPr marL="514350" indent="-514350"/>
            <a:r>
              <a:rPr kumimoji="1" lang="en-US" altLang="zh-TW" sz="4400" dirty="0">
                <a:solidFill>
                  <a:schemeClr val="accent1">
                    <a:lumMod val="75000"/>
                  </a:schemeClr>
                </a:solidFill>
                <a:latin typeface="Times New Roman" panose="02020603050405020304" pitchFamily="18" charset="0"/>
                <a:cs typeface="Times New Roman" panose="02020603050405020304" pitchFamily="18" charset="0"/>
              </a:rPr>
              <a:t>Conclusion</a:t>
            </a:r>
            <a:endParaRPr kumimoji="1" lang="en-US" altLang="zh-TW" dirty="0">
              <a:solidFill>
                <a:schemeClr val="accent1">
                  <a:lumMod val="75000"/>
                </a:schemeClr>
              </a:solidFill>
              <a:latin typeface="Times New Roman" panose="02020603050405020304" pitchFamily="18" charset="0"/>
              <a:cs typeface="Times New Roman" panose="02020603050405020304" pitchFamily="18" charset="0"/>
            </a:endParaRPr>
          </a:p>
        </p:txBody>
      </p:sp>
      <p:sp>
        <p:nvSpPr>
          <p:cNvPr id="3" name="內容版面配置區 2">
            <a:extLst>
              <a:ext uri="{FF2B5EF4-FFF2-40B4-BE49-F238E27FC236}">
                <a16:creationId xmlns:a16="http://schemas.microsoft.com/office/drawing/2014/main" id="{7F045C18-ABFB-C9FE-88FB-2DB9E44B6C40}"/>
              </a:ext>
            </a:extLst>
          </p:cNvPr>
          <p:cNvSpPr>
            <a:spLocks noGrp="1"/>
          </p:cNvSpPr>
          <p:nvPr>
            <p:ph idx="1"/>
          </p:nvPr>
        </p:nvSpPr>
        <p:spPr>
          <a:xfrm>
            <a:off x="913774" y="1794431"/>
            <a:ext cx="10364452" cy="4654448"/>
          </a:xfrm>
        </p:spPr>
        <p:txBody>
          <a:bodyPr>
            <a:normAutofit/>
          </a:bodyPr>
          <a:lstStyle/>
          <a:p>
            <a:pPr algn="just">
              <a:lnSpc>
                <a:spcPct val="150000"/>
              </a:lnSpc>
            </a:pPr>
            <a:r>
              <a:rPr kumimoji="1" lang="en-US" altLang="zh-TW" sz="2400" dirty="0">
                <a:latin typeface="Times New Roman" panose="02020603050405020304" pitchFamily="18" charset="0"/>
                <a:cs typeface="Times New Roman" panose="02020603050405020304" pitchFamily="18" charset="0"/>
              </a:rPr>
              <a:t>The proposed solution is similar to the total data warehouse solution recommended by [3]. However, the suggested design of this research is further advanced by utilizing IBM </a:t>
            </a:r>
            <a:r>
              <a:rPr kumimoji="1" lang="en-US" altLang="zh-TW" sz="2400" dirty="0" err="1">
                <a:latin typeface="Times New Roman" panose="02020603050405020304" pitchFamily="18" charset="0"/>
                <a:cs typeface="Times New Roman" panose="02020603050405020304" pitchFamily="18" charset="0"/>
              </a:rPr>
              <a:t>BigInsights</a:t>
            </a:r>
            <a:r>
              <a:rPr kumimoji="1" lang="en-US" altLang="zh-TW" sz="2400" dirty="0">
                <a:latin typeface="Times New Roman" panose="02020603050405020304" pitchFamily="18" charset="0"/>
                <a:cs typeface="Times New Roman" panose="02020603050405020304" pitchFamily="18" charset="0"/>
              </a:rPr>
              <a:t> Text Analytics tool with hundreds of pre-built text annotators or extractors that make the text analytics work much simpler.</a:t>
            </a:r>
          </a:p>
          <a:p>
            <a:pPr algn="just">
              <a:lnSpc>
                <a:spcPct val="150000"/>
              </a:lnSpc>
            </a:pPr>
            <a:endParaRPr kumimoji="1" lang="en-US" altLang="zh-TW" sz="2400" dirty="0">
              <a:latin typeface="Times New Roman" panose="02020603050405020304" pitchFamily="18" charset="0"/>
              <a:cs typeface="Times New Roman" panose="02020603050405020304" pitchFamily="18" charset="0"/>
            </a:endParaRPr>
          </a:p>
          <a:p>
            <a:pPr algn="just">
              <a:lnSpc>
                <a:spcPct val="150000"/>
              </a:lnSpc>
            </a:pPr>
            <a:r>
              <a:rPr kumimoji="1" lang="en-US" altLang="zh-TW" sz="2400" dirty="0">
                <a:latin typeface="Times New Roman" panose="02020603050405020304" pitchFamily="18" charset="0"/>
                <a:cs typeface="Times New Roman" panose="02020603050405020304" pitchFamily="18" charset="0"/>
              </a:rPr>
              <a:t>In the experiment, the extractor with sentiment analysis returned all correct results after being customized to extract review sentiment from Amazon datasets.</a:t>
            </a:r>
            <a:endParaRPr kumimoji="1" lang="zh-TW" altLang="en-US" sz="2400" dirty="0">
              <a:latin typeface="Times New Roman" panose="02020603050405020304" pitchFamily="18" charset="0"/>
              <a:cs typeface="Times New Roman" panose="02020603050405020304" pitchFamily="18" charset="0"/>
            </a:endParaRPr>
          </a:p>
        </p:txBody>
      </p:sp>
      <p:sp>
        <p:nvSpPr>
          <p:cNvPr id="4" name="投影片編號版面配置區 3">
            <a:extLst>
              <a:ext uri="{FF2B5EF4-FFF2-40B4-BE49-F238E27FC236}">
                <a16:creationId xmlns:a16="http://schemas.microsoft.com/office/drawing/2014/main" id="{A5BA5B4F-333B-6346-E28B-53F522A8EE20}"/>
              </a:ext>
            </a:extLst>
          </p:cNvPr>
          <p:cNvSpPr>
            <a:spLocks noGrp="1"/>
          </p:cNvSpPr>
          <p:nvPr>
            <p:ph type="sldNum" sz="quarter" idx="12"/>
          </p:nvPr>
        </p:nvSpPr>
        <p:spPr/>
        <p:txBody>
          <a:bodyPr/>
          <a:lstStyle/>
          <a:p>
            <a:fld id="{172F2753-FA7D-7348-BD56-5EC7C5DB9863}" type="slidenum">
              <a:rPr kumimoji="1" lang="zh-TW" altLang="en-US" smtClean="0"/>
              <a:t>33</a:t>
            </a:fld>
            <a:endParaRPr kumimoji="1" lang="zh-TW" altLang="en-US"/>
          </a:p>
        </p:txBody>
      </p:sp>
      <p:sp>
        <p:nvSpPr>
          <p:cNvPr id="5" name="文字方塊 4">
            <a:extLst>
              <a:ext uri="{FF2B5EF4-FFF2-40B4-BE49-F238E27FC236}">
                <a16:creationId xmlns:a16="http://schemas.microsoft.com/office/drawing/2014/main" id="{5EEC3A5E-8B1F-1367-4D6C-117E2C124AF7}"/>
              </a:ext>
            </a:extLst>
          </p:cNvPr>
          <p:cNvSpPr txBox="1"/>
          <p:nvPr/>
        </p:nvSpPr>
        <p:spPr>
          <a:xfrm>
            <a:off x="158774" y="6356350"/>
            <a:ext cx="11430313" cy="276999"/>
          </a:xfrm>
          <a:prstGeom prst="rect">
            <a:avLst/>
          </a:prstGeom>
          <a:noFill/>
        </p:spPr>
        <p:txBody>
          <a:bodyPr wrap="square" rtlCol="0">
            <a:spAutoFit/>
          </a:bodyPr>
          <a:lstStyle/>
          <a:p>
            <a:r>
              <a:rPr kumimoji="1" lang="en-US" altLang="zh-TW" sz="1200" dirty="0">
                <a:latin typeface="Times New Roman" panose="02020603050405020304" pitchFamily="18" charset="0"/>
                <a:cs typeface="Times New Roman" panose="02020603050405020304" pitchFamily="18" charset="0"/>
              </a:rPr>
              <a:t>[3] Gupta, V., &amp; Rathore, N. (2013). Deriving Business Intelligence from Unstructured Data. International Journal of Information and Computation Technology, 3(9), 971-976.</a:t>
            </a:r>
          </a:p>
        </p:txBody>
      </p:sp>
    </p:spTree>
    <p:extLst>
      <p:ext uri="{BB962C8B-B14F-4D97-AF65-F5344CB8AC3E}">
        <p14:creationId xmlns:p14="http://schemas.microsoft.com/office/powerpoint/2010/main" val="41376289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06B6324-86ED-A939-74F1-E5A416A581E1}"/>
              </a:ext>
            </a:extLst>
          </p:cNvPr>
          <p:cNvSpPr>
            <a:spLocks noGrp="1"/>
          </p:cNvSpPr>
          <p:nvPr>
            <p:ph type="title"/>
          </p:nvPr>
        </p:nvSpPr>
        <p:spPr>
          <a:xfrm>
            <a:off x="913775" y="268711"/>
            <a:ext cx="10364451" cy="1596177"/>
          </a:xfrm>
        </p:spPr>
        <p:txBody>
          <a:bodyPr/>
          <a:lstStyle/>
          <a:p>
            <a:pPr marL="514350" indent="-514350"/>
            <a:r>
              <a:rPr kumimoji="1" lang="en-US" altLang="zh-TW" sz="4400" dirty="0">
                <a:solidFill>
                  <a:schemeClr val="accent1">
                    <a:lumMod val="75000"/>
                  </a:schemeClr>
                </a:solidFill>
                <a:latin typeface="Times New Roman" panose="02020603050405020304" pitchFamily="18" charset="0"/>
                <a:cs typeface="Times New Roman" panose="02020603050405020304" pitchFamily="18" charset="0"/>
              </a:rPr>
              <a:t>Conclusion</a:t>
            </a:r>
            <a:endParaRPr kumimoji="1" lang="en-US" altLang="zh-TW" dirty="0">
              <a:solidFill>
                <a:schemeClr val="accent1">
                  <a:lumMod val="75000"/>
                </a:schemeClr>
              </a:solidFill>
              <a:latin typeface="Times New Roman" panose="02020603050405020304" pitchFamily="18" charset="0"/>
              <a:cs typeface="Times New Roman" panose="02020603050405020304" pitchFamily="18" charset="0"/>
            </a:endParaRPr>
          </a:p>
        </p:txBody>
      </p:sp>
      <p:sp>
        <p:nvSpPr>
          <p:cNvPr id="3" name="內容版面配置區 2">
            <a:extLst>
              <a:ext uri="{FF2B5EF4-FFF2-40B4-BE49-F238E27FC236}">
                <a16:creationId xmlns:a16="http://schemas.microsoft.com/office/drawing/2014/main" id="{7F045C18-ABFB-C9FE-88FB-2DB9E44B6C40}"/>
              </a:ext>
            </a:extLst>
          </p:cNvPr>
          <p:cNvSpPr>
            <a:spLocks noGrp="1"/>
          </p:cNvSpPr>
          <p:nvPr>
            <p:ph idx="1"/>
          </p:nvPr>
        </p:nvSpPr>
        <p:spPr>
          <a:xfrm>
            <a:off x="913774" y="1783395"/>
            <a:ext cx="10364452" cy="4654448"/>
          </a:xfrm>
        </p:spPr>
        <p:txBody>
          <a:bodyPr>
            <a:normAutofit/>
          </a:bodyPr>
          <a:lstStyle/>
          <a:p>
            <a:pPr algn="just">
              <a:lnSpc>
                <a:spcPct val="150000"/>
              </a:lnSpc>
            </a:pPr>
            <a:r>
              <a:rPr kumimoji="1" lang="en-US" altLang="zh-TW" sz="2400" dirty="0">
                <a:latin typeface="Times New Roman" panose="02020603050405020304" pitchFamily="18" charset="0"/>
                <a:cs typeface="Times New Roman" panose="02020603050405020304" pitchFamily="18" charset="0"/>
              </a:rPr>
              <a:t>A forthcoming design should use big data tools to process, store and analyze the unstructured data completely as a data warehouse, so that the advanced design of big data tools can be utilized in the right place with greater outcomes.</a:t>
            </a:r>
          </a:p>
          <a:p>
            <a:pPr algn="just">
              <a:lnSpc>
                <a:spcPct val="150000"/>
              </a:lnSpc>
            </a:pPr>
            <a:endParaRPr kumimoji="1" lang="en-US" altLang="zh-TW" sz="2400" dirty="0">
              <a:latin typeface="Times New Roman" panose="02020603050405020304" pitchFamily="18" charset="0"/>
              <a:cs typeface="Times New Roman" panose="02020603050405020304" pitchFamily="18" charset="0"/>
            </a:endParaRPr>
          </a:p>
          <a:p>
            <a:pPr algn="just">
              <a:lnSpc>
                <a:spcPct val="150000"/>
              </a:lnSpc>
            </a:pPr>
            <a:r>
              <a:rPr kumimoji="1" lang="en-US" altLang="zh-TW" sz="2400" dirty="0">
                <a:latin typeface="Times New Roman" panose="02020603050405020304" pitchFamily="18" charset="0"/>
                <a:cs typeface="Times New Roman" panose="02020603050405020304" pitchFamily="18" charset="0"/>
              </a:rPr>
              <a:t>However, it is challenging and takes significant effort to design and implement big data tools as a complete replacement for a data warehouse. Using them together like the current design is still a practical solution.</a:t>
            </a:r>
            <a:endParaRPr kumimoji="1" lang="zh-TW" altLang="en-US" sz="2400" dirty="0">
              <a:latin typeface="Times New Roman" panose="02020603050405020304" pitchFamily="18" charset="0"/>
              <a:cs typeface="Times New Roman" panose="02020603050405020304" pitchFamily="18" charset="0"/>
            </a:endParaRPr>
          </a:p>
        </p:txBody>
      </p:sp>
      <p:sp>
        <p:nvSpPr>
          <p:cNvPr id="4" name="投影片編號版面配置區 3">
            <a:extLst>
              <a:ext uri="{FF2B5EF4-FFF2-40B4-BE49-F238E27FC236}">
                <a16:creationId xmlns:a16="http://schemas.microsoft.com/office/drawing/2014/main" id="{A5BA5B4F-333B-6346-E28B-53F522A8EE20}"/>
              </a:ext>
            </a:extLst>
          </p:cNvPr>
          <p:cNvSpPr>
            <a:spLocks noGrp="1"/>
          </p:cNvSpPr>
          <p:nvPr>
            <p:ph type="sldNum" sz="quarter" idx="12"/>
          </p:nvPr>
        </p:nvSpPr>
        <p:spPr/>
        <p:txBody>
          <a:bodyPr/>
          <a:lstStyle/>
          <a:p>
            <a:fld id="{172F2753-FA7D-7348-BD56-5EC7C5DB9863}" type="slidenum">
              <a:rPr kumimoji="1" lang="zh-TW" altLang="en-US" smtClean="0"/>
              <a:t>34</a:t>
            </a:fld>
            <a:endParaRPr kumimoji="1" lang="zh-TW" altLang="en-US"/>
          </a:p>
        </p:txBody>
      </p:sp>
    </p:spTree>
    <p:extLst>
      <p:ext uri="{BB962C8B-B14F-4D97-AF65-F5344CB8AC3E}">
        <p14:creationId xmlns:p14="http://schemas.microsoft.com/office/powerpoint/2010/main" val="14789934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06B6324-86ED-A939-74F1-E5A416A581E1}"/>
              </a:ext>
            </a:extLst>
          </p:cNvPr>
          <p:cNvSpPr>
            <a:spLocks noGrp="1"/>
          </p:cNvSpPr>
          <p:nvPr>
            <p:ph type="title"/>
          </p:nvPr>
        </p:nvSpPr>
        <p:spPr>
          <a:xfrm>
            <a:off x="913775" y="268711"/>
            <a:ext cx="10364451" cy="1596177"/>
          </a:xfrm>
        </p:spPr>
        <p:txBody>
          <a:bodyPr/>
          <a:lstStyle/>
          <a:p>
            <a:pPr marL="514350" indent="-514350"/>
            <a:r>
              <a:rPr kumimoji="1" lang="en-US" altLang="zh-TW" dirty="0">
                <a:solidFill>
                  <a:schemeClr val="accent1">
                    <a:lumMod val="75000"/>
                  </a:schemeClr>
                </a:solidFill>
                <a:latin typeface="Times New Roman" panose="02020603050405020304" pitchFamily="18" charset="0"/>
                <a:cs typeface="Times New Roman" panose="02020603050405020304" pitchFamily="18" charset="0"/>
              </a:rPr>
              <a:t>Abstract</a:t>
            </a:r>
          </a:p>
        </p:txBody>
      </p:sp>
      <p:sp>
        <p:nvSpPr>
          <p:cNvPr id="3" name="內容版面配置區 2">
            <a:extLst>
              <a:ext uri="{FF2B5EF4-FFF2-40B4-BE49-F238E27FC236}">
                <a16:creationId xmlns:a16="http://schemas.microsoft.com/office/drawing/2014/main" id="{7F045C18-ABFB-C9FE-88FB-2DB9E44B6C40}"/>
              </a:ext>
            </a:extLst>
          </p:cNvPr>
          <p:cNvSpPr>
            <a:spLocks noGrp="1"/>
          </p:cNvSpPr>
          <p:nvPr>
            <p:ph idx="1"/>
          </p:nvPr>
        </p:nvSpPr>
        <p:spPr>
          <a:xfrm>
            <a:off x="913773" y="1736103"/>
            <a:ext cx="10364452" cy="4654448"/>
          </a:xfrm>
        </p:spPr>
        <p:txBody>
          <a:bodyPr>
            <a:normAutofit fontScale="92500" lnSpcReduction="10000"/>
          </a:bodyPr>
          <a:lstStyle/>
          <a:p>
            <a:pPr algn="just">
              <a:lnSpc>
                <a:spcPct val="150000"/>
              </a:lnSpc>
              <a:spcBef>
                <a:spcPts val="400"/>
              </a:spcBef>
            </a:pPr>
            <a:r>
              <a:rPr lang="en-US" altLang="zh-TW" sz="2400" dirty="0">
                <a:solidFill>
                  <a:srgbClr val="211E1E"/>
                </a:solidFill>
                <a:effectLst/>
                <a:latin typeface="Times New Roman" panose="02020603050405020304" pitchFamily="18" charset="0"/>
                <a:cs typeface="Times New Roman" panose="02020603050405020304" pitchFamily="18" charset="0"/>
              </a:rPr>
              <a:t>Data warehouse and big data have become the trend to help organize data effectively. Business data are originating in various kinds of sources with different forms from conventional structured data to unstructured data, it is the input for producing useful information essential for business sustainability.</a:t>
            </a:r>
          </a:p>
          <a:p>
            <a:pPr algn="just">
              <a:lnSpc>
                <a:spcPct val="150000"/>
              </a:lnSpc>
              <a:spcBef>
                <a:spcPts val="400"/>
              </a:spcBef>
            </a:pPr>
            <a:endParaRPr lang="en-US" altLang="zh-TW" sz="2400" dirty="0">
              <a:solidFill>
                <a:srgbClr val="211E1E"/>
              </a:solidFill>
              <a:latin typeface="Times New Roman" panose="02020603050405020304" pitchFamily="18" charset="0"/>
              <a:cs typeface="Times New Roman" panose="02020603050405020304" pitchFamily="18" charset="0"/>
            </a:endParaRPr>
          </a:p>
          <a:p>
            <a:pPr algn="just">
              <a:lnSpc>
                <a:spcPct val="150000"/>
              </a:lnSpc>
              <a:spcBef>
                <a:spcPts val="400"/>
              </a:spcBef>
            </a:pPr>
            <a:r>
              <a:rPr lang="en-US" altLang="zh-TW" sz="2400" dirty="0">
                <a:solidFill>
                  <a:srgbClr val="211E1E"/>
                </a:solidFill>
                <a:effectLst/>
                <a:latin typeface="Times New Roman" panose="02020603050405020304" pitchFamily="18" charset="0"/>
                <a:cs typeface="Times New Roman" panose="02020603050405020304" pitchFamily="18" charset="0"/>
              </a:rPr>
              <a:t>In this research, we utilized the IBM </a:t>
            </a:r>
            <a:r>
              <a:rPr lang="en-US" altLang="zh-TW" sz="2400" dirty="0" err="1">
                <a:solidFill>
                  <a:srgbClr val="211E1E"/>
                </a:solidFill>
                <a:effectLst/>
                <a:latin typeface="Times New Roman" panose="02020603050405020304" pitchFamily="18" charset="0"/>
                <a:cs typeface="Times New Roman" panose="02020603050405020304" pitchFamily="18" charset="0"/>
              </a:rPr>
              <a:t>BigInsights</a:t>
            </a:r>
            <a:r>
              <a:rPr lang="en-US" altLang="zh-TW" sz="2400" dirty="0">
                <a:solidFill>
                  <a:srgbClr val="211E1E"/>
                </a:solidFill>
                <a:effectLst/>
                <a:latin typeface="Times New Roman" panose="02020603050405020304" pitchFamily="18" charset="0"/>
                <a:cs typeface="Times New Roman" panose="02020603050405020304" pitchFamily="18" charset="0"/>
              </a:rPr>
              <a:t> Text Analytics, PostgreSQL, and Pentaho tools, an unstructured data warehouse is implemented and worked excellently with the unstructured text from Amazon review datasets, the new proposed approach creates a practical solution for building an unstructured data warehouse.</a:t>
            </a:r>
          </a:p>
          <a:p>
            <a:pPr algn="just">
              <a:lnSpc>
                <a:spcPct val="150000"/>
              </a:lnSpc>
              <a:spcBef>
                <a:spcPts val="400"/>
              </a:spcBef>
            </a:pPr>
            <a:endParaRPr lang="en-US" altLang="zh-TW" sz="2400" dirty="0">
              <a:latin typeface="Times New Roman" panose="02020603050405020304" pitchFamily="18" charset="0"/>
              <a:cs typeface="Times New Roman" panose="02020603050405020304" pitchFamily="18" charset="0"/>
            </a:endParaRPr>
          </a:p>
          <a:p>
            <a:pPr algn="just">
              <a:lnSpc>
                <a:spcPct val="150000"/>
              </a:lnSpc>
              <a:spcBef>
                <a:spcPts val="400"/>
              </a:spcBef>
            </a:pPr>
            <a:endParaRPr kumimoji="1" lang="zh-TW" altLang="en-US" sz="2400" dirty="0">
              <a:latin typeface="Times New Roman" panose="02020603050405020304" pitchFamily="18" charset="0"/>
              <a:cs typeface="Times New Roman" panose="02020603050405020304" pitchFamily="18" charset="0"/>
            </a:endParaRPr>
          </a:p>
        </p:txBody>
      </p:sp>
      <p:sp>
        <p:nvSpPr>
          <p:cNvPr id="4" name="投影片編號版面配置區 3">
            <a:extLst>
              <a:ext uri="{FF2B5EF4-FFF2-40B4-BE49-F238E27FC236}">
                <a16:creationId xmlns:a16="http://schemas.microsoft.com/office/drawing/2014/main" id="{2ACB3609-65C6-74A0-7F56-DE83B2E3124D}"/>
              </a:ext>
            </a:extLst>
          </p:cNvPr>
          <p:cNvSpPr>
            <a:spLocks noGrp="1"/>
          </p:cNvSpPr>
          <p:nvPr>
            <p:ph type="sldNum" sz="quarter" idx="12"/>
          </p:nvPr>
        </p:nvSpPr>
        <p:spPr/>
        <p:txBody>
          <a:bodyPr/>
          <a:lstStyle/>
          <a:p>
            <a:fld id="{172F2753-FA7D-7348-BD56-5EC7C5DB9863}" type="slidenum">
              <a:rPr kumimoji="1" lang="zh-TW" altLang="en-US" smtClean="0"/>
              <a:t>4</a:t>
            </a:fld>
            <a:endParaRPr kumimoji="1" lang="zh-TW" altLang="en-US"/>
          </a:p>
        </p:txBody>
      </p:sp>
    </p:spTree>
    <p:extLst>
      <p:ext uri="{BB962C8B-B14F-4D97-AF65-F5344CB8AC3E}">
        <p14:creationId xmlns:p14="http://schemas.microsoft.com/office/powerpoint/2010/main" val="15037356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6659E65-341A-0D1C-DC00-78CA26660388}"/>
              </a:ext>
            </a:extLst>
          </p:cNvPr>
          <p:cNvSpPr>
            <a:spLocks noGrp="1"/>
          </p:cNvSpPr>
          <p:nvPr>
            <p:ph type="title"/>
          </p:nvPr>
        </p:nvSpPr>
        <p:spPr>
          <a:xfrm>
            <a:off x="1210109" y="268711"/>
            <a:ext cx="10364451" cy="1596177"/>
          </a:xfrm>
        </p:spPr>
        <p:txBody>
          <a:bodyPr/>
          <a:lstStyle/>
          <a:p>
            <a:r>
              <a:rPr kumimoji="1" lang="en-US" altLang="zh-TW" dirty="0">
                <a:solidFill>
                  <a:schemeClr val="accent1">
                    <a:lumMod val="75000"/>
                  </a:schemeClr>
                </a:solidFill>
                <a:latin typeface="Times New Roman" panose="02020603050405020304" pitchFamily="18" charset="0"/>
                <a:cs typeface="Times New Roman" panose="02020603050405020304" pitchFamily="18" charset="0"/>
              </a:rPr>
              <a:t>Outline</a:t>
            </a:r>
            <a:endParaRPr kumimoji="1" lang="zh-TW" altLang="en-US" dirty="0">
              <a:solidFill>
                <a:schemeClr val="accent1">
                  <a:lumMod val="75000"/>
                </a:schemeClr>
              </a:solidFill>
              <a:latin typeface="Times New Roman" panose="02020603050405020304" pitchFamily="18" charset="0"/>
              <a:cs typeface="Times New Roman" panose="02020603050405020304" pitchFamily="18" charset="0"/>
            </a:endParaRPr>
          </a:p>
        </p:txBody>
      </p:sp>
      <p:sp>
        <p:nvSpPr>
          <p:cNvPr id="3" name="內容版面配置區 2">
            <a:extLst>
              <a:ext uri="{FF2B5EF4-FFF2-40B4-BE49-F238E27FC236}">
                <a16:creationId xmlns:a16="http://schemas.microsoft.com/office/drawing/2014/main" id="{089DEEE4-9C03-1C4F-C218-E9DEA7F3D974}"/>
              </a:ext>
            </a:extLst>
          </p:cNvPr>
          <p:cNvSpPr>
            <a:spLocks noGrp="1"/>
          </p:cNvSpPr>
          <p:nvPr>
            <p:ph idx="1"/>
          </p:nvPr>
        </p:nvSpPr>
        <p:spPr>
          <a:xfrm>
            <a:off x="1210108" y="1606606"/>
            <a:ext cx="10778067" cy="4777260"/>
          </a:xfrm>
        </p:spPr>
        <p:txBody>
          <a:bodyPr>
            <a:normAutofit fontScale="92500" lnSpcReduction="10000"/>
          </a:bodyPr>
          <a:lstStyle/>
          <a:p>
            <a:pPr marL="514350" indent="-514350">
              <a:lnSpc>
                <a:spcPct val="150000"/>
              </a:lnSpc>
              <a:buAutoNum type="arabicPeriod"/>
            </a:pPr>
            <a:r>
              <a:rPr kumimoji="1" lang="en-US" altLang="zh-TW" sz="2400" dirty="0">
                <a:latin typeface="Times New Roman" panose="02020603050405020304" pitchFamily="18" charset="0"/>
                <a:cs typeface="Times New Roman" panose="02020603050405020304" pitchFamily="18" charset="0"/>
              </a:rPr>
              <a:t>Abstract</a:t>
            </a:r>
          </a:p>
          <a:p>
            <a:pPr marL="514350" indent="-514350">
              <a:lnSpc>
                <a:spcPct val="150000"/>
              </a:lnSpc>
              <a:buFont typeface="Arial" panose="020B0604020202020204" pitchFamily="34" charset="0"/>
              <a:buAutoNum type="arabicPeriod"/>
            </a:pPr>
            <a:r>
              <a:rPr kumimoji="1" lang="en-US" altLang="zh-TW" sz="2400" dirty="0">
                <a:solidFill>
                  <a:schemeClr val="accent1">
                    <a:lumMod val="75000"/>
                  </a:schemeClr>
                </a:solidFill>
                <a:latin typeface="Times New Roman" panose="02020603050405020304" pitchFamily="18" charset="0"/>
                <a:cs typeface="Times New Roman" panose="02020603050405020304" pitchFamily="18" charset="0"/>
              </a:rPr>
              <a:t>Introduction</a:t>
            </a:r>
          </a:p>
          <a:p>
            <a:pPr marL="514350" indent="-514350">
              <a:lnSpc>
                <a:spcPct val="150000"/>
              </a:lnSpc>
              <a:buAutoNum type="arabicPeriod"/>
            </a:pPr>
            <a:r>
              <a:rPr kumimoji="1" lang="en-US" altLang="zh-TW" sz="2400" dirty="0">
                <a:latin typeface="Times New Roman" panose="02020603050405020304" pitchFamily="18" charset="0"/>
                <a:cs typeface="Times New Roman" panose="02020603050405020304" pitchFamily="18" charset="0"/>
              </a:rPr>
              <a:t>Related works</a:t>
            </a:r>
          </a:p>
          <a:p>
            <a:pPr marL="514350" indent="-514350">
              <a:lnSpc>
                <a:spcPct val="150000"/>
              </a:lnSpc>
              <a:buAutoNum type="arabicPeriod"/>
            </a:pPr>
            <a:r>
              <a:rPr kumimoji="1" lang="en-US" altLang="zh-TW" sz="2400" dirty="0">
                <a:latin typeface="Times New Roman" panose="02020603050405020304" pitchFamily="18" charset="0"/>
                <a:cs typeface="Times New Roman" panose="02020603050405020304" pitchFamily="18" charset="0"/>
              </a:rPr>
              <a:t>Proposed system</a:t>
            </a:r>
          </a:p>
          <a:p>
            <a:pPr marL="514350" indent="-514350">
              <a:lnSpc>
                <a:spcPct val="150000"/>
              </a:lnSpc>
              <a:buAutoNum type="arabicPeriod"/>
            </a:pPr>
            <a:r>
              <a:rPr kumimoji="1" lang="en-US" altLang="zh-TW" sz="2400" dirty="0">
                <a:latin typeface="Times New Roman" panose="02020603050405020304" pitchFamily="18" charset="0"/>
                <a:cs typeface="Times New Roman" panose="02020603050405020304" pitchFamily="18" charset="0"/>
              </a:rPr>
              <a:t>Database design</a:t>
            </a:r>
          </a:p>
          <a:p>
            <a:pPr marL="514350" indent="-514350">
              <a:lnSpc>
                <a:spcPct val="150000"/>
              </a:lnSpc>
              <a:buAutoNum type="arabicPeriod"/>
            </a:pPr>
            <a:r>
              <a:rPr kumimoji="1" lang="en-US" altLang="zh-TW" sz="2400" dirty="0">
                <a:latin typeface="Times New Roman" panose="02020603050405020304" pitchFamily="18" charset="0"/>
                <a:cs typeface="Times New Roman" panose="02020603050405020304" pitchFamily="18" charset="0"/>
              </a:rPr>
              <a:t>Test method</a:t>
            </a:r>
          </a:p>
          <a:p>
            <a:pPr marL="514350" indent="-514350">
              <a:lnSpc>
                <a:spcPct val="150000"/>
              </a:lnSpc>
              <a:buAutoNum type="arabicPeriod"/>
            </a:pPr>
            <a:r>
              <a:rPr kumimoji="1" lang="en-US" altLang="zh-TW" sz="2400" dirty="0">
                <a:latin typeface="Times New Roman" panose="02020603050405020304" pitchFamily="18" charset="0"/>
                <a:cs typeface="Times New Roman" panose="02020603050405020304" pitchFamily="18" charset="0"/>
              </a:rPr>
              <a:t>Implementation and result</a:t>
            </a:r>
          </a:p>
          <a:p>
            <a:pPr marL="514350" indent="-514350">
              <a:lnSpc>
                <a:spcPct val="150000"/>
              </a:lnSpc>
              <a:buAutoNum type="arabicPeriod"/>
            </a:pPr>
            <a:r>
              <a:rPr kumimoji="1" lang="en-US" altLang="zh-TW" sz="2400" dirty="0">
                <a:latin typeface="Times New Roman" panose="02020603050405020304" pitchFamily="18" charset="0"/>
                <a:cs typeface="Times New Roman" panose="02020603050405020304" pitchFamily="18" charset="0"/>
              </a:rPr>
              <a:t>Conclusion</a:t>
            </a:r>
            <a:endParaRPr kumimoji="1" lang="zh-TW" altLang="en-US" sz="2400" dirty="0">
              <a:latin typeface="Times New Roman" panose="02020603050405020304" pitchFamily="18" charset="0"/>
              <a:cs typeface="Times New Roman" panose="02020603050405020304" pitchFamily="18" charset="0"/>
            </a:endParaRPr>
          </a:p>
        </p:txBody>
      </p:sp>
      <p:sp>
        <p:nvSpPr>
          <p:cNvPr id="4" name="投影片編號版面配置區 3">
            <a:extLst>
              <a:ext uri="{FF2B5EF4-FFF2-40B4-BE49-F238E27FC236}">
                <a16:creationId xmlns:a16="http://schemas.microsoft.com/office/drawing/2014/main" id="{F7E9F848-4410-C462-B287-FB14282570D4}"/>
              </a:ext>
            </a:extLst>
          </p:cNvPr>
          <p:cNvSpPr>
            <a:spLocks noGrp="1"/>
          </p:cNvSpPr>
          <p:nvPr>
            <p:ph type="sldNum" sz="quarter" idx="12"/>
          </p:nvPr>
        </p:nvSpPr>
        <p:spPr/>
        <p:txBody>
          <a:bodyPr/>
          <a:lstStyle/>
          <a:p>
            <a:fld id="{172F2753-FA7D-7348-BD56-5EC7C5DB9863}" type="slidenum">
              <a:rPr kumimoji="1" lang="zh-TW" altLang="en-US" smtClean="0"/>
              <a:t>5</a:t>
            </a:fld>
            <a:endParaRPr kumimoji="1" lang="zh-TW" altLang="en-US"/>
          </a:p>
        </p:txBody>
      </p:sp>
    </p:spTree>
    <p:extLst>
      <p:ext uri="{BB962C8B-B14F-4D97-AF65-F5344CB8AC3E}">
        <p14:creationId xmlns:p14="http://schemas.microsoft.com/office/powerpoint/2010/main" val="19535733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06B6324-86ED-A939-74F1-E5A416A581E1}"/>
              </a:ext>
            </a:extLst>
          </p:cNvPr>
          <p:cNvSpPr>
            <a:spLocks noGrp="1"/>
          </p:cNvSpPr>
          <p:nvPr>
            <p:ph type="title"/>
          </p:nvPr>
        </p:nvSpPr>
        <p:spPr>
          <a:xfrm>
            <a:off x="913775" y="268711"/>
            <a:ext cx="10364451" cy="1596177"/>
          </a:xfrm>
        </p:spPr>
        <p:txBody>
          <a:bodyPr/>
          <a:lstStyle/>
          <a:p>
            <a:pPr marL="514350" indent="-514350"/>
            <a:r>
              <a:rPr kumimoji="1" lang="en-US" altLang="zh-TW" dirty="0">
                <a:solidFill>
                  <a:schemeClr val="accent1">
                    <a:lumMod val="75000"/>
                  </a:schemeClr>
                </a:solidFill>
                <a:latin typeface="Times New Roman" panose="02020603050405020304" pitchFamily="18" charset="0"/>
                <a:cs typeface="Times New Roman" panose="02020603050405020304" pitchFamily="18" charset="0"/>
              </a:rPr>
              <a:t>Introduction</a:t>
            </a:r>
          </a:p>
        </p:txBody>
      </p:sp>
      <p:sp>
        <p:nvSpPr>
          <p:cNvPr id="3" name="內容版面配置區 2">
            <a:extLst>
              <a:ext uri="{FF2B5EF4-FFF2-40B4-BE49-F238E27FC236}">
                <a16:creationId xmlns:a16="http://schemas.microsoft.com/office/drawing/2014/main" id="{7F045C18-ABFB-C9FE-88FB-2DB9E44B6C40}"/>
              </a:ext>
            </a:extLst>
          </p:cNvPr>
          <p:cNvSpPr>
            <a:spLocks noGrp="1"/>
          </p:cNvSpPr>
          <p:nvPr>
            <p:ph idx="1"/>
          </p:nvPr>
        </p:nvSpPr>
        <p:spPr>
          <a:xfrm>
            <a:off x="913773" y="1674163"/>
            <a:ext cx="10364452" cy="4654448"/>
          </a:xfrm>
        </p:spPr>
        <p:txBody>
          <a:bodyPr>
            <a:normAutofit/>
          </a:bodyPr>
          <a:lstStyle/>
          <a:p>
            <a:pPr algn="just">
              <a:lnSpc>
                <a:spcPct val="150000"/>
              </a:lnSpc>
              <a:spcBef>
                <a:spcPts val="400"/>
              </a:spcBef>
            </a:pPr>
            <a:r>
              <a:rPr lang="en-US" altLang="zh-TW" sz="2400" dirty="0">
                <a:latin typeface="Times New Roman" panose="02020603050405020304" pitchFamily="18" charset="0"/>
                <a:cs typeface="Times New Roman" panose="02020603050405020304" pitchFamily="18" charset="0"/>
              </a:rPr>
              <a:t>Conventional structured data : details of employees stored in relational databases </a:t>
            </a:r>
          </a:p>
          <a:p>
            <a:pPr algn="just">
              <a:lnSpc>
                <a:spcPct val="150000"/>
              </a:lnSpc>
              <a:spcBef>
                <a:spcPts val="400"/>
              </a:spcBef>
            </a:pPr>
            <a:r>
              <a:rPr lang="en-US" altLang="zh-TW" sz="2400" dirty="0">
                <a:latin typeface="Times New Roman" panose="02020603050405020304" pitchFamily="18" charset="0"/>
                <a:cs typeface="Times New Roman" panose="02020603050405020304" pitchFamily="18" charset="0"/>
              </a:rPr>
              <a:t>Unstructured data : like emails or text documents</a:t>
            </a:r>
          </a:p>
          <a:p>
            <a:pPr algn="just">
              <a:lnSpc>
                <a:spcPct val="150000"/>
              </a:lnSpc>
              <a:spcBef>
                <a:spcPts val="400"/>
              </a:spcBef>
            </a:pPr>
            <a:endParaRPr lang="en-US" altLang="zh-TW" sz="2400" dirty="0">
              <a:latin typeface="Times New Roman" panose="02020603050405020304" pitchFamily="18" charset="0"/>
              <a:cs typeface="Times New Roman" panose="02020603050405020304" pitchFamily="18" charset="0"/>
            </a:endParaRPr>
          </a:p>
          <a:p>
            <a:pPr algn="just">
              <a:lnSpc>
                <a:spcPct val="150000"/>
              </a:lnSpc>
              <a:spcBef>
                <a:spcPts val="400"/>
              </a:spcBef>
            </a:pPr>
            <a:r>
              <a:rPr kumimoji="1" lang="en-US" altLang="zh-TW" sz="2400" dirty="0">
                <a:latin typeface="Times New Roman" panose="02020603050405020304" pitchFamily="18" charset="0"/>
                <a:cs typeface="Times New Roman" panose="02020603050405020304" pitchFamily="18" charset="0"/>
              </a:rPr>
              <a:t>Most of the data is u</a:t>
            </a:r>
            <a:r>
              <a:rPr lang="en-US" altLang="zh-TW" sz="2400" dirty="0">
                <a:latin typeface="Times New Roman" panose="02020603050405020304" pitchFamily="18" charset="0"/>
                <a:cs typeface="Times New Roman" panose="02020603050405020304" pitchFamily="18" charset="0"/>
              </a:rPr>
              <a:t>nstructured data</a:t>
            </a:r>
            <a:r>
              <a:rPr kumimoji="1" lang="en-US" altLang="zh-TW" sz="2400" dirty="0">
                <a:latin typeface="Times New Roman" panose="02020603050405020304" pitchFamily="18" charset="0"/>
                <a:cs typeface="Times New Roman" panose="02020603050405020304" pitchFamily="18" charset="0"/>
              </a:rPr>
              <a:t>, which occupies about 80 percent of an enterprise’s data</a:t>
            </a:r>
          </a:p>
          <a:p>
            <a:pPr algn="just">
              <a:lnSpc>
                <a:spcPct val="150000"/>
              </a:lnSpc>
              <a:spcBef>
                <a:spcPts val="400"/>
              </a:spcBef>
            </a:pPr>
            <a:r>
              <a:rPr kumimoji="1" lang="en-US" altLang="zh-TW" sz="2400" dirty="0">
                <a:latin typeface="Times New Roman" panose="02020603050405020304" pitchFamily="18" charset="0"/>
                <a:cs typeface="Times New Roman" panose="02020603050405020304" pitchFamily="18" charset="0"/>
              </a:rPr>
              <a:t>As more and more enterprises recognize the values and advantages associated with big data insights, the adoption of big data tools like Hadoop ecosystem is growing.</a:t>
            </a:r>
            <a:endParaRPr kumimoji="1" lang="zh-TW" altLang="en-US" sz="2400" dirty="0">
              <a:latin typeface="Times New Roman" panose="02020603050405020304" pitchFamily="18" charset="0"/>
              <a:cs typeface="Times New Roman" panose="02020603050405020304" pitchFamily="18" charset="0"/>
            </a:endParaRPr>
          </a:p>
        </p:txBody>
      </p:sp>
      <p:sp>
        <p:nvSpPr>
          <p:cNvPr id="4" name="投影片編號版面配置區 3">
            <a:extLst>
              <a:ext uri="{FF2B5EF4-FFF2-40B4-BE49-F238E27FC236}">
                <a16:creationId xmlns:a16="http://schemas.microsoft.com/office/drawing/2014/main" id="{C2A3A952-FAC4-7BF0-26AA-B61A2C68D076}"/>
              </a:ext>
            </a:extLst>
          </p:cNvPr>
          <p:cNvSpPr>
            <a:spLocks noGrp="1"/>
          </p:cNvSpPr>
          <p:nvPr>
            <p:ph type="sldNum" sz="quarter" idx="12"/>
          </p:nvPr>
        </p:nvSpPr>
        <p:spPr/>
        <p:txBody>
          <a:bodyPr/>
          <a:lstStyle/>
          <a:p>
            <a:fld id="{172F2753-FA7D-7348-BD56-5EC7C5DB9863}" type="slidenum">
              <a:rPr kumimoji="1" lang="zh-TW" altLang="en-US" smtClean="0"/>
              <a:t>6</a:t>
            </a:fld>
            <a:endParaRPr kumimoji="1" lang="zh-TW" altLang="en-US"/>
          </a:p>
        </p:txBody>
      </p:sp>
    </p:spTree>
    <p:extLst>
      <p:ext uri="{BB962C8B-B14F-4D97-AF65-F5344CB8AC3E}">
        <p14:creationId xmlns:p14="http://schemas.microsoft.com/office/powerpoint/2010/main" val="18787784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06B6324-86ED-A939-74F1-E5A416A581E1}"/>
              </a:ext>
            </a:extLst>
          </p:cNvPr>
          <p:cNvSpPr>
            <a:spLocks noGrp="1"/>
          </p:cNvSpPr>
          <p:nvPr>
            <p:ph type="title"/>
          </p:nvPr>
        </p:nvSpPr>
        <p:spPr>
          <a:xfrm>
            <a:off x="913775" y="268711"/>
            <a:ext cx="10364451" cy="1596177"/>
          </a:xfrm>
        </p:spPr>
        <p:txBody>
          <a:bodyPr/>
          <a:lstStyle/>
          <a:p>
            <a:pPr marL="514350" indent="-514350"/>
            <a:r>
              <a:rPr kumimoji="1" lang="en-US" altLang="zh-TW" dirty="0">
                <a:solidFill>
                  <a:schemeClr val="accent1">
                    <a:lumMod val="75000"/>
                  </a:schemeClr>
                </a:solidFill>
                <a:latin typeface="Times New Roman" panose="02020603050405020304" pitchFamily="18" charset="0"/>
                <a:cs typeface="Times New Roman" panose="02020603050405020304" pitchFamily="18" charset="0"/>
              </a:rPr>
              <a:t>Introduction</a:t>
            </a:r>
          </a:p>
        </p:txBody>
      </p:sp>
      <p:sp>
        <p:nvSpPr>
          <p:cNvPr id="3" name="內容版面配置區 2">
            <a:extLst>
              <a:ext uri="{FF2B5EF4-FFF2-40B4-BE49-F238E27FC236}">
                <a16:creationId xmlns:a16="http://schemas.microsoft.com/office/drawing/2014/main" id="{7F045C18-ABFB-C9FE-88FB-2DB9E44B6C40}"/>
              </a:ext>
            </a:extLst>
          </p:cNvPr>
          <p:cNvSpPr>
            <a:spLocks noGrp="1"/>
          </p:cNvSpPr>
          <p:nvPr>
            <p:ph idx="1"/>
          </p:nvPr>
        </p:nvSpPr>
        <p:spPr>
          <a:xfrm>
            <a:off x="913773" y="1780041"/>
            <a:ext cx="10364452" cy="4654448"/>
          </a:xfrm>
        </p:spPr>
        <p:txBody>
          <a:bodyPr>
            <a:normAutofit/>
          </a:bodyPr>
          <a:lstStyle/>
          <a:p>
            <a:pPr algn="just">
              <a:lnSpc>
                <a:spcPct val="150000"/>
              </a:lnSpc>
              <a:spcBef>
                <a:spcPts val="400"/>
              </a:spcBef>
            </a:pPr>
            <a:r>
              <a:rPr kumimoji="1" lang="en-US" altLang="zh-TW" sz="2400" dirty="0">
                <a:latin typeface="Times New Roman" panose="02020603050405020304" pitchFamily="18" charset="0"/>
                <a:cs typeface="Times New Roman" panose="02020603050405020304" pitchFamily="18" charset="0"/>
              </a:rPr>
              <a:t>The aim of this research is to propose a solution for building an unstructured data warehouse with big data tools and to demonstrate that traditional data warehouses can support unstructured data by an intermediate phase to convert unstructured data to structured data before it is loaded into data warehouses.</a:t>
            </a:r>
          </a:p>
          <a:p>
            <a:pPr algn="just">
              <a:lnSpc>
                <a:spcPct val="150000"/>
              </a:lnSpc>
              <a:spcBef>
                <a:spcPts val="400"/>
              </a:spcBef>
            </a:pPr>
            <a:endParaRPr kumimoji="1" lang="en-US" altLang="zh-TW" sz="2400" dirty="0">
              <a:latin typeface="Times New Roman" panose="02020603050405020304" pitchFamily="18" charset="0"/>
              <a:cs typeface="Times New Roman" panose="02020603050405020304" pitchFamily="18" charset="0"/>
            </a:endParaRPr>
          </a:p>
          <a:p>
            <a:pPr algn="just">
              <a:lnSpc>
                <a:spcPct val="150000"/>
              </a:lnSpc>
              <a:spcBef>
                <a:spcPts val="400"/>
              </a:spcBef>
            </a:pPr>
            <a:r>
              <a:rPr kumimoji="1" lang="en-US" altLang="zh-TW" sz="2400" dirty="0">
                <a:latin typeface="Times New Roman" panose="02020603050405020304" pitchFamily="18" charset="0"/>
                <a:cs typeface="Times New Roman" panose="02020603050405020304" pitchFamily="18" charset="0"/>
              </a:rPr>
              <a:t>With the help of this method, organizations can still use their current data warehouses with an additional component to support unstructured data.</a:t>
            </a:r>
            <a:endParaRPr kumimoji="1" lang="zh-TW" altLang="en-US" sz="2400" dirty="0">
              <a:latin typeface="Times New Roman" panose="02020603050405020304" pitchFamily="18" charset="0"/>
              <a:cs typeface="Times New Roman" panose="02020603050405020304" pitchFamily="18" charset="0"/>
            </a:endParaRPr>
          </a:p>
        </p:txBody>
      </p:sp>
      <p:sp>
        <p:nvSpPr>
          <p:cNvPr id="4" name="投影片編號版面配置區 3">
            <a:extLst>
              <a:ext uri="{FF2B5EF4-FFF2-40B4-BE49-F238E27FC236}">
                <a16:creationId xmlns:a16="http://schemas.microsoft.com/office/drawing/2014/main" id="{297DBA59-E4C9-8565-25B5-FAC1261093C9}"/>
              </a:ext>
            </a:extLst>
          </p:cNvPr>
          <p:cNvSpPr>
            <a:spLocks noGrp="1"/>
          </p:cNvSpPr>
          <p:nvPr>
            <p:ph type="sldNum" sz="quarter" idx="12"/>
          </p:nvPr>
        </p:nvSpPr>
        <p:spPr/>
        <p:txBody>
          <a:bodyPr/>
          <a:lstStyle/>
          <a:p>
            <a:fld id="{172F2753-FA7D-7348-BD56-5EC7C5DB9863}" type="slidenum">
              <a:rPr kumimoji="1" lang="zh-TW" altLang="en-US" smtClean="0"/>
              <a:t>7</a:t>
            </a:fld>
            <a:endParaRPr kumimoji="1" lang="zh-TW" altLang="en-US"/>
          </a:p>
        </p:txBody>
      </p:sp>
    </p:spTree>
    <p:extLst>
      <p:ext uri="{BB962C8B-B14F-4D97-AF65-F5344CB8AC3E}">
        <p14:creationId xmlns:p14="http://schemas.microsoft.com/office/powerpoint/2010/main" val="32369474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6659E65-341A-0D1C-DC00-78CA26660388}"/>
              </a:ext>
            </a:extLst>
          </p:cNvPr>
          <p:cNvSpPr>
            <a:spLocks noGrp="1"/>
          </p:cNvSpPr>
          <p:nvPr>
            <p:ph type="title"/>
          </p:nvPr>
        </p:nvSpPr>
        <p:spPr>
          <a:xfrm>
            <a:off x="1210109" y="268711"/>
            <a:ext cx="10364451" cy="1596177"/>
          </a:xfrm>
        </p:spPr>
        <p:txBody>
          <a:bodyPr/>
          <a:lstStyle/>
          <a:p>
            <a:r>
              <a:rPr kumimoji="1" lang="en-US" altLang="zh-TW" dirty="0">
                <a:solidFill>
                  <a:schemeClr val="accent1">
                    <a:lumMod val="75000"/>
                  </a:schemeClr>
                </a:solidFill>
                <a:latin typeface="Times New Roman" panose="02020603050405020304" pitchFamily="18" charset="0"/>
                <a:cs typeface="Times New Roman" panose="02020603050405020304" pitchFamily="18" charset="0"/>
              </a:rPr>
              <a:t>Outline</a:t>
            </a:r>
            <a:endParaRPr kumimoji="1" lang="zh-TW" altLang="en-US" dirty="0">
              <a:solidFill>
                <a:schemeClr val="accent1">
                  <a:lumMod val="75000"/>
                </a:schemeClr>
              </a:solidFill>
              <a:latin typeface="Times New Roman" panose="02020603050405020304" pitchFamily="18" charset="0"/>
              <a:cs typeface="Times New Roman" panose="02020603050405020304" pitchFamily="18" charset="0"/>
            </a:endParaRPr>
          </a:p>
        </p:txBody>
      </p:sp>
      <p:sp>
        <p:nvSpPr>
          <p:cNvPr id="3" name="內容版面配置區 2">
            <a:extLst>
              <a:ext uri="{FF2B5EF4-FFF2-40B4-BE49-F238E27FC236}">
                <a16:creationId xmlns:a16="http://schemas.microsoft.com/office/drawing/2014/main" id="{089DEEE4-9C03-1C4F-C218-E9DEA7F3D974}"/>
              </a:ext>
            </a:extLst>
          </p:cNvPr>
          <p:cNvSpPr>
            <a:spLocks noGrp="1"/>
          </p:cNvSpPr>
          <p:nvPr>
            <p:ph idx="1"/>
          </p:nvPr>
        </p:nvSpPr>
        <p:spPr>
          <a:xfrm>
            <a:off x="1210108" y="1606606"/>
            <a:ext cx="10778067" cy="4777260"/>
          </a:xfrm>
        </p:spPr>
        <p:txBody>
          <a:bodyPr>
            <a:normAutofit fontScale="92500" lnSpcReduction="10000"/>
          </a:bodyPr>
          <a:lstStyle/>
          <a:p>
            <a:pPr marL="514350" indent="-514350">
              <a:lnSpc>
                <a:spcPct val="150000"/>
              </a:lnSpc>
              <a:buAutoNum type="arabicPeriod"/>
            </a:pPr>
            <a:r>
              <a:rPr kumimoji="1" lang="en-US" altLang="zh-TW" sz="2400" dirty="0">
                <a:latin typeface="Times New Roman" panose="02020603050405020304" pitchFamily="18" charset="0"/>
                <a:cs typeface="Times New Roman" panose="02020603050405020304" pitchFamily="18" charset="0"/>
              </a:rPr>
              <a:t>Abstract</a:t>
            </a:r>
          </a:p>
          <a:p>
            <a:pPr marL="514350" indent="-514350">
              <a:lnSpc>
                <a:spcPct val="150000"/>
              </a:lnSpc>
              <a:buFont typeface="Arial" panose="020B0604020202020204" pitchFamily="34" charset="0"/>
              <a:buAutoNum type="arabicPeriod"/>
            </a:pPr>
            <a:r>
              <a:rPr kumimoji="1" lang="en-US" altLang="zh-TW" sz="2400" dirty="0">
                <a:latin typeface="Times New Roman" panose="02020603050405020304" pitchFamily="18" charset="0"/>
                <a:cs typeface="Times New Roman" panose="02020603050405020304" pitchFamily="18" charset="0"/>
              </a:rPr>
              <a:t>Introduction</a:t>
            </a:r>
          </a:p>
          <a:p>
            <a:pPr marL="514350" indent="-514350">
              <a:lnSpc>
                <a:spcPct val="150000"/>
              </a:lnSpc>
              <a:buAutoNum type="arabicPeriod"/>
            </a:pPr>
            <a:r>
              <a:rPr kumimoji="1" lang="en-US" altLang="zh-TW" sz="2400" dirty="0">
                <a:solidFill>
                  <a:schemeClr val="accent1">
                    <a:lumMod val="75000"/>
                  </a:schemeClr>
                </a:solidFill>
                <a:latin typeface="Times New Roman" panose="02020603050405020304" pitchFamily="18" charset="0"/>
                <a:cs typeface="Times New Roman" panose="02020603050405020304" pitchFamily="18" charset="0"/>
              </a:rPr>
              <a:t>Related works</a:t>
            </a:r>
          </a:p>
          <a:p>
            <a:pPr marL="514350" indent="-514350">
              <a:lnSpc>
                <a:spcPct val="150000"/>
              </a:lnSpc>
              <a:buAutoNum type="arabicPeriod"/>
            </a:pPr>
            <a:r>
              <a:rPr kumimoji="1" lang="en-US" altLang="zh-TW" sz="2400" dirty="0">
                <a:latin typeface="Times New Roman" panose="02020603050405020304" pitchFamily="18" charset="0"/>
                <a:cs typeface="Times New Roman" panose="02020603050405020304" pitchFamily="18" charset="0"/>
              </a:rPr>
              <a:t>Proposed system</a:t>
            </a:r>
          </a:p>
          <a:p>
            <a:pPr marL="514350" indent="-514350">
              <a:lnSpc>
                <a:spcPct val="150000"/>
              </a:lnSpc>
              <a:buAutoNum type="arabicPeriod"/>
            </a:pPr>
            <a:r>
              <a:rPr kumimoji="1" lang="en-US" altLang="zh-TW" sz="2400" dirty="0">
                <a:latin typeface="Times New Roman" panose="02020603050405020304" pitchFamily="18" charset="0"/>
                <a:cs typeface="Times New Roman" panose="02020603050405020304" pitchFamily="18" charset="0"/>
              </a:rPr>
              <a:t>Database design</a:t>
            </a:r>
          </a:p>
          <a:p>
            <a:pPr marL="514350" indent="-514350">
              <a:lnSpc>
                <a:spcPct val="150000"/>
              </a:lnSpc>
              <a:buAutoNum type="arabicPeriod"/>
            </a:pPr>
            <a:r>
              <a:rPr kumimoji="1" lang="en-US" altLang="zh-TW" sz="2400" dirty="0">
                <a:latin typeface="Times New Roman" panose="02020603050405020304" pitchFamily="18" charset="0"/>
                <a:cs typeface="Times New Roman" panose="02020603050405020304" pitchFamily="18" charset="0"/>
              </a:rPr>
              <a:t>Test method</a:t>
            </a:r>
          </a:p>
          <a:p>
            <a:pPr marL="514350" indent="-514350">
              <a:lnSpc>
                <a:spcPct val="150000"/>
              </a:lnSpc>
              <a:buAutoNum type="arabicPeriod"/>
            </a:pPr>
            <a:r>
              <a:rPr kumimoji="1" lang="en-US" altLang="zh-TW" sz="2400" dirty="0">
                <a:latin typeface="Times New Roman" panose="02020603050405020304" pitchFamily="18" charset="0"/>
                <a:cs typeface="Times New Roman" panose="02020603050405020304" pitchFamily="18" charset="0"/>
              </a:rPr>
              <a:t>Implementation and result</a:t>
            </a:r>
          </a:p>
          <a:p>
            <a:pPr marL="514350" indent="-514350">
              <a:lnSpc>
                <a:spcPct val="150000"/>
              </a:lnSpc>
              <a:buAutoNum type="arabicPeriod"/>
            </a:pPr>
            <a:r>
              <a:rPr kumimoji="1" lang="en-US" altLang="zh-TW" sz="2400" dirty="0">
                <a:latin typeface="Times New Roman" panose="02020603050405020304" pitchFamily="18" charset="0"/>
                <a:cs typeface="Times New Roman" panose="02020603050405020304" pitchFamily="18" charset="0"/>
              </a:rPr>
              <a:t>Conclusion</a:t>
            </a:r>
            <a:endParaRPr kumimoji="1" lang="zh-TW" altLang="en-US" sz="2400" dirty="0">
              <a:latin typeface="Times New Roman" panose="02020603050405020304" pitchFamily="18" charset="0"/>
              <a:cs typeface="Times New Roman" panose="02020603050405020304" pitchFamily="18" charset="0"/>
            </a:endParaRPr>
          </a:p>
        </p:txBody>
      </p:sp>
      <p:sp>
        <p:nvSpPr>
          <p:cNvPr id="4" name="投影片編號版面配置區 3">
            <a:extLst>
              <a:ext uri="{FF2B5EF4-FFF2-40B4-BE49-F238E27FC236}">
                <a16:creationId xmlns:a16="http://schemas.microsoft.com/office/drawing/2014/main" id="{C735D272-E9B2-F9C8-F59C-5F45DDC2AC08}"/>
              </a:ext>
            </a:extLst>
          </p:cNvPr>
          <p:cNvSpPr>
            <a:spLocks noGrp="1"/>
          </p:cNvSpPr>
          <p:nvPr>
            <p:ph type="sldNum" sz="quarter" idx="12"/>
          </p:nvPr>
        </p:nvSpPr>
        <p:spPr/>
        <p:txBody>
          <a:bodyPr/>
          <a:lstStyle/>
          <a:p>
            <a:fld id="{172F2753-FA7D-7348-BD56-5EC7C5DB9863}" type="slidenum">
              <a:rPr kumimoji="1" lang="zh-TW" altLang="en-US" smtClean="0"/>
              <a:t>8</a:t>
            </a:fld>
            <a:endParaRPr kumimoji="1" lang="zh-TW" altLang="en-US"/>
          </a:p>
        </p:txBody>
      </p:sp>
    </p:spTree>
    <p:extLst>
      <p:ext uri="{BB962C8B-B14F-4D97-AF65-F5344CB8AC3E}">
        <p14:creationId xmlns:p14="http://schemas.microsoft.com/office/powerpoint/2010/main" val="21371825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06B6324-86ED-A939-74F1-E5A416A581E1}"/>
              </a:ext>
            </a:extLst>
          </p:cNvPr>
          <p:cNvSpPr>
            <a:spLocks noGrp="1"/>
          </p:cNvSpPr>
          <p:nvPr>
            <p:ph type="title"/>
          </p:nvPr>
        </p:nvSpPr>
        <p:spPr>
          <a:xfrm>
            <a:off x="913775" y="268711"/>
            <a:ext cx="10364451" cy="1596177"/>
          </a:xfrm>
        </p:spPr>
        <p:txBody>
          <a:bodyPr/>
          <a:lstStyle/>
          <a:p>
            <a:pPr marL="514350" indent="-514350" algn="just"/>
            <a:r>
              <a:rPr kumimoji="1" lang="en-US" altLang="zh-TW" dirty="0">
                <a:solidFill>
                  <a:schemeClr val="accent1">
                    <a:lumMod val="75000"/>
                  </a:schemeClr>
                </a:solidFill>
                <a:latin typeface="Times New Roman" panose="02020603050405020304" pitchFamily="18" charset="0"/>
                <a:cs typeface="Times New Roman" panose="02020603050405020304" pitchFamily="18" charset="0"/>
              </a:rPr>
              <a:t>Related works</a:t>
            </a:r>
          </a:p>
        </p:txBody>
      </p:sp>
      <p:sp>
        <p:nvSpPr>
          <p:cNvPr id="3" name="內容版面配置區 2">
            <a:extLst>
              <a:ext uri="{FF2B5EF4-FFF2-40B4-BE49-F238E27FC236}">
                <a16:creationId xmlns:a16="http://schemas.microsoft.com/office/drawing/2014/main" id="{7F045C18-ABFB-C9FE-88FB-2DB9E44B6C40}"/>
              </a:ext>
            </a:extLst>
          </p:cNvPr>
          <p:cNvSpPr>
            <a:spLocks noGrp="1"/>
          </p:cNvSpPr>
          <p:nvPr>
            <p:ph idx="1"/>
          </p:nvPr>
        </p:nvSpPr>
        <p:spPr>
          <a:xfrm>
            <a:off x="761684" y="1664136"/>
            <a:ext cx="10668627" cy="4654448"/>
          </a:xfrm>
        </p:spPr>
        <p:txBody>
          <a:bodyPr>
            <a:normAutofit/>
          </a:bodyPr>
          <a:lstStyle/>
          <a:p>
            <a:pPr algn="just">
              <a:lnSpc>
                <a:spcPct val="150000"/>
              </a:lnSpc>
            </a:pPr>
            <a:r>
              <a:rPr lang="en-US" altLang="zh-TW" sz="2400" dirty="0">
                <a:latin typeface="Times New Roman" panose="02020603050405020304" pitchFamily="18" charset="0"/>
                <a:cs typeface="Times New Roman" panose="02020603050405020304" pitchFamily="18" charset="0"/>
              </a:rPr>
              <a:t>[3] : Gupta and Rathore summarized the challenges to deal with unstructured data</a:t>
            </a:r>
          </a:p>
          <a:p>
            <a:pPr algn="just">
              <a:lnSpc>
                <a:spcPct val="150000"/>
              </a:lnSpc>
            </a:pPr>
            <a:r>
              <a:rPr lang="en-US" altLang="zh-TW" sz="2400" dirty="0">
                <a:latin typeface="Times New Roman" panose="02020603050405020304" pitchFamily="18" charset="0"/>
                <a:cs typeface="Times New Roman" panose="02020603050405020304" pitchFamily="18" charset="0"/>
              </a:rPr>
              <a:t>[4] : Text mining, information retrieval, and information extraction</a:t>
            </a:r>
          </a:p>
          <a:p>
            <a:pPr algn="just">
              <a:lnSpc>
                <a:spcPct val="150000"/>
              </a:lnSpc>
            </a:pPr>
            <a:r>
              <a:rPr lang="en-US" altLang="zh-TW" sz="2400" dirty="0">
                <a:latin typeface="Times New Roman" panose="02020603050405020304" pitchFamily="18" charset="0"/>
                <a:cs typeface="Times New Roman" panose="02020603050405020304" pitchFamily="18" charset="0"/>
              </a:rPr>
              <a:t>[5] : Text mining and natural language processing (NLP) are two techniques for knowledge discovery from textual context</a:t>
            </a:r>
          </a:p>
          <a:p>
            <a:pPr algn="just">
              <a:lnSpc>
                <a:spcPct val="150000"/>
              </a:lnSpc>
            </a:pPr>
            <a:r>
              <a:rPr lang="en-US" altLang="zh-TW" sz="2400" dirty="0">
                <a:latin typeface="Times New Roman" panose="02020603050405020304" pitchFamily="18" charset="0"/>
                <a:cs typeface="Times New Roman" panose="02020603050405020304" pitchFamily="18" charset="0"/>
              </a:rPr>
              <a:t>[6] : Prasad and Ramakrishna examined various text analytics techniques to process text documents.</a:t>
            </a:r>
          </a:p>
          <a:p>
            <a:pPr algn="just">
              <a:lnSpc>
                <a:spcPct val="150000"/>
              </a:lnSpc>
            </a:pPr>
            <a:endParaRPr lang="en-US" altLang="zh-TW" sz="2400" dirty="0">
              <a:latin typeface="Times New Roman" panose="02020603050405020304" pitchFamily="18" charset="0"/>
              <a:cs typeface="Times New Roman" panose="02020603050405020304" pitchFamily="18" charset="0"/>
            </a:endParaRPr>
          </a:p>
        </p:txBody>
      </p:sp>
      <p:sp>
        <p:nvSpPr>
          <p:cNvPr id="4" name="文字方塊 3">
            <a:extLst>
              <a:ext uri="{FF2B5EF4-FFF2-40B4-BE49-F238E27FC236}">
                <a16:creationId xmlns:a16="http://schemas.microsoft.com/office/drawing/2014/main" id="{90575399-6910-A13F-F280-C02D6089069F}"/>
              </a:ext>
            </a:extLst>
          </p:cNvPr>
          <p:cNvSpPr txBox="1"/>
          <p:nvPr/>
        </p:nvSpPr>
        <p:spPr>
          <a:xfrm>
            <a:off x="380842" y="5573626"/>
            <a:ext cx="11430313" cy="1015663"/>
          </a:xfrm>
          <a:prstGeom prst="rect">
            <a:avLst/>
          </a:prstGeom>
          <a:noFill/>
        </p:spPr>
        <p:txBody>
          <a:bodyPr wrap="square" rtlCol="0">
            <a:spAutoFit/>
          </a:bodyPr>
          <a:lstStyle/>
          <a:p>
            <a:r>
              <a:rPr kumimoji="1" lang="en-US" altLang="zh-TW" sz="1200" dirty="0">
                <a:latin typeface="Times New Roman" panose="02020603050405020304" pitchFamily="18" charset="0"/>
                <a:cs typeface="Times New Roman" panose="02020603050405020304" pitchFamily="18" charset="0"/>
              </a:rPr>
              <a:t>[3] Gupta, V., &amp; Rathore, N. (2013). Deriving Business Intelligence from Unstructured Data. International Journal of Information and Computation Technology, 3(9), 971-976.</a:t>
            </a:r>
          </a:p>
          <a:p>
            <a:r>
              <a:rPr kumimoji="1" lang="en-US" altLang="zh-TW" sz="1200" dirty="0">
                <a:latin typeface="Times New Roman" panose="02020603050405020304" pitchFamily="18" charset="0"/>
                <a:cs typeface="Times New Roman" panose="02020603050405020304" pitchFamily="18" charset="0"/>
              </a:rPr>
              <a:t>[4] Gonzalez, S. M., &amp; </a:t>
            </a:r>
            <a:r>
              <a:rPr kumimoji="1" lang="en-US" altLang="zh-TW" sz="1200" dirty="0" err="1">
                <a:latin typeface="Times New Roman" panose="02020603050405020304" pitchFamily="18" charset="0"/>
                <a:cs typeface="Times New Roman" panose="02020603050405020304" pitchFamily="18" charset="0"/>
              </a:rPr>
              <a:t>Berbel</a:t>
            </a:r>
            <a:r>
              <a:rPr kumimoji="1" lang="en-US" altLang="zh-TW" sz="1200" dirty="0">
                <a:latin typeface="Times New Roman" panose="02020603050405020304" pitchFamily="18" charset="0"/>
                <a:cs typeface="Times New Roman" panose="02020603050405020304" pitchFamily="18" charset="0"/>
              </a:rPr>
              <a:t>, T. d. (2014). Considering unstructured data for OLAP: a feasibility study using a systematic review. Salesian Journal on Information Systems, 14, 26-35.</a:t>
            </a:r>
          </a:p>
          <a:p>
            <a:r>
              <a:rPr kumimoji="1" lang="en-US" altLang="zh-TW" sz="1200" dirty="0">
                <a:latin typeface="Times New Roman" panose="02020603050405020304" pitchFamily="18" charset="0"/>
                <a:cs typeface="Times New Roman" panose="02020603050405020304" pitchFamily="18" charset="0"/>
              </a:rPr>
              <a:t>[5] </a:t>
            </a:r>
            <a:r>
              <a:rPr kumimoji="1" lang="en-US" altLang="zh-TW" sz="1200" dirty="0" err="1">
                <a:latin typeface="Times New Roman" panose="02020603050405020304" pitchFamily="18" charset="0"/>
                <a:cs typeface="Times New Roman" panose="02020603050405020304" pitchFamily="18" charset="0"/>
              </a:rPr>
              <a:t>Gharehchopogh</a:t>
            </a:r>
            <a:r>
              <a:rPr kumimoji="1" lang="en-US" altLang="zh-TW" sz="1200" dirty="0">
                <a:latin typeface="Times New Roman" panose="02020603050405020304" pitchFamily="18" charset="0"/>
                <a:cs typeface="Times New Roman" panose="02020603050405020304" pitchFamily="18" charset="0"/>
              </a:rPr>
              <a:t>, F. S., &amp; </a:t>
            </a:r>
            <a:r>
              <a:rPr kumimoji="1" lang="en-US" altLang="zh-TW" sz="1200" dirty="0" err="1">
                <a:latin typeface="Times New Roman" panose="02020603050405020304" pitchFamily="18" charset="0"/>
                <a:cs typeface="Times New Roman" panose="02020603050405020304" pitchFamily="18" charset="0"/>
              </a:rPr>
              <a:t>Khalifelu</a:t>
            </a:r>
            <a:r>
              <a:rPr kumimoji="1" lang="en-US" altLang="zh-TW" sz="1200" dirty="0">
                <a:latin typeface="Times New Roman" panose="02020603050405020304" pitchFamily="18" charset="0"/>
                <a:cs typeface="Times New Roman" panose="02020603050405020304" pitchFamily="18" charset="0"/>
              </a:rPr>
              <a:t>, Z. A. (2011). Analysis and Evaluation of Unstructured Data: Text Mining versus Natural Language Processing. 2011 5th International Conference on Application of Information and Communication Technologies (AICT) (pp. 1-4). IEEE.</a:t>
            </a:r>
          </a:p>
          <a:p>
            <a:r>
              <a:rPr kumimoji="1" lang="en-US" altLang="zh-TW" sz="1200" dirty="0">
                <a:latin typeface="Times New Roman" panose="02020603050405020304" pitchFamily="18" charset="0"/>
                <a:cs typeface="Times New Roman" panose="02020603050405020304" pitchFamily="18" charset="0"/>
              </a:rPr>
              <a:t>[6] Prasad, K. S., &amp; Ramakrishna, S. (2010). Text Analytics to Data Warehousing. International Journal on Computer Science and Engineering (IJCSE), 02(06), 2201-2207.</a:t>
            </a:r>
            <a:endParaRPr kumimoji="1" lang="zh-TW" altLang="en-US" sz="1200" dirty="0">
              <a:latin typeface="Times New Roman" panose="02020603050405020304" pitchFamily="18" charset="0"/>
              <a:cs typeface="Times New Roman" panose="02020603050405020304" pitchFamily="18" charset="0"/>
            </a:endParaRPr>
          </a:p>
        </p:txBody>
      </p:sp>
      <p:sp>
        <p:nvSpPr>
          <p:cNvPr id="5" name="投影片編號版面配置區 4">
            <a:extLst>
              <a:ext uri="{FF2B5EF4-FFF2-40B4-BE49-F238E27FC236}">
                <a16:creationId xmlns:a16="http://schemas.microsoft.com/office/drawing/2014/main" id="{6FBAB7B8-1591-9906-05F2-7DFCB57B217C}"/>
              </a:ext>
            </a:extLst>
          </p:cNvPr>
          <p:cNvSpPr>
            <a:spLocks noGrp="1"/>
          </p:cNvSpPr>
          <p:nvPr>
            <p:ph type="sldNum" sz="quarter" idx="12"/>
          </p:nvPr>
        </p:nvSpPr>
        <p:spPr/>
        <p:txBody>
          <a:bodyPr/>
          <a:lstStyle/>
          <a:p>
            <a:fld id="{172F2753-FA7D-7348-BD56-5EC7C5DB9863}" type="slidenum">
              <a:rPr kumimoji="1" lang="zh-TW" altLang="en-US" smtClean="0"/>
              <a:t>9</a:t>
            </a:fld>
            <a:endParaRPr kumimoji="1" lang="zh-TW" altLang="en-US"/>
          </a:p>
        </p:txBody>
      </p:sp>
    </p:spTree>
    <p:extLst>
      <p:ext uri="{BB962C8B-B14F-4D97-AF65-F5344CB8AC3E}">
        <p14:creationId xmlns:p14="http://schemas.microsoft.com/office/powerpoint/2010/main" val="1230475128"/>
      </p:ext>
    </p:extLst>
  </p:cSld>
  <p:clrMapOvr>
    <a:masterClrMapping/>
  </p:clrMapOvr>
</p:sld>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6674</TotalTime>
  <Words>4270</Words>
  <Application>Microsoft Macintosh PowerPoint</Application>
  <PresentationFormat>寬螢幕</PresentationFormat>
  <Paragraphs>308</Paragraphs>
  <Slides>34</Slides>
  <Notes>25</Notes>
  <HiddenSlides>0</HiddenSlides>
  <MMClips>0</MMClips>
  <ScaleCrop>false</ScaleCrop>
  <HeadingPairs>
    <vt:vector size="6" baseType="variant">
      <vt:variant>
        <vt:lpstr>使用字型</vt:lpstr>
      </vt:variant>
      <vt:variant>
        <vt:i4>5</vt:i4>
      </vt:variant>
      <vt:variant>
        <vt:lpstr>佈景主題</vt:lpstr>
      </vt:variant>
      <vt:variant>
        <vt:i4>1</vt:i4>
      </vt:variant>
      <vt:variant>
        <vt:lpstr>投影片標題</vt:lpstr>
      </vt:variant>
      <vt:variant>
        <vt:i4>34</vt:i4>
      </vt:variant>
    </vt:vector>
  </HeadingPairs>
  <TitlesOfParts>
    <vt:vector size="40" baseType="lpstr">
      <vt:lpstr>DFKai-SB</vt:lpstr>
      <vt:lpstr>Arial</vt:lpstr>
      <vt:lpstr>Calibri</vt:lpstr>
      <vt:lpstr>Calibri Light</vt:lpstr>
      <vt:lpstr>Times New Roman</vt:lpstr>
      <vt:lpstr>Office 佈景主題</vt:lpstr>
      <vt:lpstr>A New Approach to Use Big Data Tools to Substitute Unstructured Data Warehouse</vt:lpstr>
      <vt:lpstr>Outline</vt:lpstr>
      <vt:lpstr>Outline</vt:lpstr>
      <vt:lpstr>Abstract</vt:lpstr>
      <vt:lpstr>Outline</vt:lpstr>
      <vt:lpstr>Introduction</vt:lpstr>
      <vt:lpstr>Introduction</vt:lpstr>
      <vt:lpstr>Outline</vt:lpstr>
      <vt:lpstr>Related works</vt:lpstr>
      <vt:lpstr>Related works</vt:lpstr>
      <vt:lpstr>Related works</vt:lpstr>
      <vt:lpstr>Outline</vt:lpstr>
      <vt:lpstr>Proposed system</vt:lpstr>
      <vt:lpstr>Proposed system</vt:lpstr>
      <vt:lpstr>Proposed system</vt:lpstr>
      <vt:lpstr>Proposed system</vt:lpstr>
      <vt:lpstr>Proposed system</vt:lpstr>
      <vt:lpstr>Proposed system</vt:lpstr>
      <vt:lpstr>Outline</vt:lpstr>
      <vt:lpstr>Database design</vt:lpstr>
      <vt:lpstr>Database design</vt:lpstr>
      <vt:lpstr>Outline</vt:lpstr>
      <vt:lpstr>Test method</vt:lpstr>
      <vt:lpstr>Outline</vt:lpstr>
      <vt:lpstr>Implementation and result</vt:lpstr>
      <vt:lpstr>Implementation and result</vt:lpstr>
      <vt:lpstr>Implementation and result</vt:lpstr>
      <vt:lpstr>Implementation and result</vt:lpstr>
      <vt:lpstr>Implementation and result</vt:lpstr>
      <vt:lpstr>Implementation and result</vt:lpstr>
      <vt:lpstr>Implementation and result</vt:lpstr>
      <vt:lpstr>Outline</vt:lpstr>
      <vt:lpstr>Conclusion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李冠宏</dc:creator>
  <cp:lastModifiedBy>李冠宏</cp:lastModifiedBy>
  <cp:revision>131</cp:revision>
  <dcterms:created xsi:type="dcterms:W3CDTF">2022-08-31T08:10:55Z</dcterms:created>
  <dcterms:modified xsi:type="dcterms:W3CDTF">2023-04-22T17:58:43Z</dcterms:modified>
</cp:coreProperties>
</file>

<file path=docProps/thumbnail.jpeg>
</file>